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6" r:id="rId18"/>
    <p:sldId id="271" r:id="rId19"/>
  </p:sldIdLst>
  <p:sldSz cx="9144000" cy="5143500" type="screen16x9"/>
  <p:notesSz cx="6858000" cy="9144000"/>
  <p:embeddedFontLst>
    <p:embeddedFont>
      <p:font typeface="Montserrat" pitchFamily="2" charset="77"/>
      <p:regular r:id="rId21"/>
      <p:bold r:id="rId22"/>
      <p:italic r:id="rId23"/>
      <p:boldItalic r:id="rId24"/>
    </p:embeddedFont>
    <p:embeddedFont>
      <p:font typeface="Montserrat Light" pitchFamily="2" charset="77"/>
      <p:regular r:id="rId25"/>
      <p:bold r:id="rId26"/>
      <p:italic r:id="rId27"/>
      <p:boldItalic r:id="rId28"/>
    </p:embeddedFont>
    <p:embeddedFont>
      <p:font typeface="Montserrat SemiBold" pitchFamily="2" charset="77"/>
      <p:regular r:id="rId29"/>
      <p:bold r:id="rId30"/>
      <p:italic r:id="rId31"/>
      <p:boldItalic r:id="rId32"/>
    </p:embeddedFont>
    <p:embeddedFont>
      <p:font typeface="Quicksand" pitchFamily="2" charset="77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1"/>
    <p:restoredTop sz="94694"/>
  </p:normalViewPr>
  <p:slideViewPr>
    <p:cSldViewPr snapToGrid="0">
      <p:cViewPr varScale="1">
        <p:scale>
          <a:sx n="161" d="100"/>
          <a:sy n="161" d="100"/>
        </p:scale>
        <p:origin x="576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" name="Google Shape;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1a486b0f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1a486b0f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1a486b0f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31a486b0f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d7cd0a4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4d7cd0a4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4d7cd0a4c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4d7cd0a4c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4d7cd0a4c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4d7cd0a4c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4d542bc8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4d542bc8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19561c57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19561c57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359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19561c57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319561c57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71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0a31d6ed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0a31d6ed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110a31d6ed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" name="Google Shape;17;g110a31d6ede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10a31d6ed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Google Shape;24;g110a31d6ed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40500afb1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140500afb1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10a31d6ed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110a31d6ed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31a486b0f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131a486b0f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31a486b0f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131a486b0f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19561c57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19561c57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19561c57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19561c57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Background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/>
        </p:nvSpPr>
        <p:spPr>
          <a:xfrm>
            <a:off x="3673925" y="3929550"/>
            <a:ext cx="4964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Crossing Thresholds</a:t>
            </a:r>
            <a:r>
              <a:rPr lang="en" sz="2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Module 3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Succeeding at Interviews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/>
        </p:nvSpPr>
        <p:spPr>
          <a:xfrm>
            <a:off x="432850" y="418800"/>
            <a:ext cx="523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Interview Structure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432850" y="1685400"/>
            <a:ext cx="8153700" cy="2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H</a:t>
            </a: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  <a:r>
              <a:rPr lang="en" sz="2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xample</a:t>
            </a: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R</a:t>
            </a: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/>
        </p:nvSpPr>
        <p:spPr>
          <a:xfrm>
            <a:off x="432850" y="418800"/>
            <a:ext cx="523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Interview Structure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432850" y="1685400"/>
            <a:ext cx="8153700" cy="2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H</a:t>
            </a:r>
            <a:r>
              <a:rPr lang="en" sz="2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eadline</a:t>
            </a: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  <a:endParaRPr sz="21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</a:rPr>
              <a:t>	</a:t>
            </a: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R</a:t>
            </a: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/>
        </p:nvSpPr>
        <p:spPr>
          <a:xfrm>
            <a:off x="432850" y="418800"/>
            <a:ext cx="523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Interview Structure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432850" y="1685400"/>
            <a:ext cx="8153700" cy="2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H</a:t>
            </a:r>
            <a:r>
              <a:rPr lang="en" sz="2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eadline</a:t>
            </a: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  <a:r>
              <a:rPr lang="en" sz="2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xample</a:t>
            </a:r>
            <a:endParaRPr sz="21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</a:rPr>
              <a:t>	</a:t>
            </a:r>
            <a:r>
              <a:rPr lang="en" sz="21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SOAR</a:t>
            </a: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R</a:t>
            </a: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/>
        </p:nvSpPr>
        <p:spPr>
          <a:xfrm>
            <a:off x="432850" y="418800"/>
            <a:ext cx="523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Interview Structure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32850" y="1685400"/>
            <a:ext cx="8153700" cy="2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H</a:t>
            </a:r>
            <a:r>
              <a:rPr lang="en" sz="2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eadline</a:t>
            </a: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  <a:r>
              <a:rPr lang="en" sz="2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xample</a:t>
            </a:r>
            <a:endParaRPr sz="21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</a:rPr>
              <a:t>	</a:t>
            </a:r>
            <a:r>
              <a:rPr lang="en" sz="21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S</a:t>
            </a:r>
            <a:r>
              <a:rPr lang="en" sz="2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ituation</a:t>
            </a:r>
            <a:r>
              <a:rPr lang="en" sz="2100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21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O</a:t>
            </a:r>
            <a:r>
              <a:rPr lang="en" sz="2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bjective</a:t>
            </a:r>
            <a:r>
              <a:rPr lang="en" sz="2100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21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r>
              <a:rPr lang="en" sz="2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ction</a:t>
            </a:r>
            <a:r>
              <a:rPr lang="en" sz="2100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21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R</a:t>
            </a:r>
            <a:r>
              <a:rPr lang="en" sz="2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esult</a:t>
            </a: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R</a:t>
            </a: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432850" y="418800"/>
            <a:ext cx="523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Interview Structure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432850" y="1685400"/>
            <a:ext cx="8153700" cy="30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H</a:t>
            </a:r>
            <a:r>
              <a:rPr lang="en" sz="2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eadline</a:t>
            </a: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  <a:r>
              <a:rPr lang="en" sz="2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xample</a:t>
            </a:r>
            <a:endParaRPr sz="21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</a:rPr>
              <a:t>	</a:t>
            </a:r>
            <a:r>
              <a:rPr lang="en" sz="21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S</a:t>
            </a:r>
            <a:r>
              <a:rPr lang="en" sz="2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ituation</a:t>
            </a:r>
            <a:r>
              <a:rPr lang="en" sz="2100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21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O</a:t>
            </a:r>
            <a:r>
              <a:rPr lang="en" sz="2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bjective</a:t>
            </a:r>
            <a:r>
              <a:rPr lang="en" sz="2100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21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r>
              <a:rPr lang="en" sz="2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ction</a:t>
            </a:r>
            <a:r>
              <a:rPr lang="en" sz="2100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21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R</a:t>
            </a:r>
            <a:r>
              <a:rPr lang="en" sz="2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esult</a:t>
            </a:r>
            <a:endParaRPr sz="21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R</a:t>
            </a:r>
            <a:r>
              <a:rPr lang="en" sz="2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elevance</a:t>
            </a: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432850" y="418800"/>
            <a:ext cx="523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Interview Structure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432850" y="1685400"/>
            <a:ext cx="8153700" cy="30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H</a:t>
            </a:r>
            <a:r>
              <a:rPr lang="en" sz="2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eadline</a:t>
            </a: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  <a:r>
              <a:rPr lang="en" sz="2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laborate</a:t>
            </a:r>
            <a:endParaRPr sz="21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1.</a:t>
            </a:r>
            <a:endParaRPr sz="21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2.</a:t>
            </a:r>
            <a:endParaRPr sz="21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3.</a:t>
            </a: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R</a:t>
            </a:r>
            <a:r>
              <a:rPr lang="en" sz="2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elevance</a:t>
            </a: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F819424-8F42-E1DF-7AC8-AE2F6639B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736" y="556591"/>
            <a:ext cx="3718454" cy="458690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/>
        </p:nvSpPr>
        <p:spPr>
          <a:xfrm>
            <a:off x="432850" y="418800"/>
            <a:ext cx="523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Interview Question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0" name="Google Shape;60;p12"/>
          <p:cNvSpPr txBox="1"/>
          <p:nvPr/>
        </p:nvSpPr>
        <p:spPr>
          <a:xfrm>
            <a:off x="432850" y="1685400"/>
            <a:ext cx="4139100" cy="24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Imagine you are in an interview and you are asked this question:</a:t>
            </a:r>
            <a:endParaRPr sz="1600" b="1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“Tell me about a time when something didn’t go according to plan and how you dealt with it.”</a:t>
            </a:r>
            <a:endParaRPr sz="19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Write down the </a:t>
            </a:r>
            <a:r>
              <a:rPr lang="en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first sentence only</a:t>
            </a: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 of your response to this question.</a:t>
            </a:r>
            <a:endParaRPr sz="1600" b="1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650" y="665700"/>
            <a:ext cx="2205350" cy="5652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678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/>
        </p:nvSpPr>
        <p:spPr>
          <a:xfrm>
            <a:off x="432850" y="418800"/>
            <a:ext cx="63498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Some of the Self-Directed activities from Day 2...</a:t>
            </a:r>
            <a:endParaRPr sz="12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" name="Google Shape;110;p20">
            <a:extLst>
              <a:ext uri="{FF2B5EF4-FFF2-40B4-BE49-F238E27FC236}">
                <a16:creationId xmlns:a16="http://schemas.microsoft.com/office/drawing/2014/main" id="{341B7CE8-FF5D-63D6-C138-B56595214657}"/>
              </a:ext>
            </a:extLst>
          </p:cNvPr>
          <p:cNvSpPr/>
          <p:nvPr/>
        </p:nvSpPr>
        <p:spPr>
          <a:xfrm>
            <a:off x="432850" y="1682526"/>
            <a:ext cx="4030500" cy="1832462"/>
          </a:xfrm>
          <a:prstGeom prst="roundRect">
            <a:avLst>
              <a:gd name="adj" fmla="val 1287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Applications &amp; Interviews</a:t>
            </a:r>
            <a:endParaRPr sz="1600" b="1" dirty="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•"/>
            </a:pPr>
            <a:r>
              <a:rPr lang="en-GB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15 ways to calm your nerves</a:t>
            </a:r>
            <a:endParaRPr lang="en-GB" b="1"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•"/>
            </a:pPr>
            <a:r>
              <a:rPr lang="en-GB" dirty="0">
                <a:solidFill>
                  <a:srgbClr val="29353A"/>
                </a:solidFill>
                <a:latin typeface="Quicksand"/>
                <a:sym typeface="Quicksand"/>
              </a:rPr>
              <a:t>Updating your CV – tips and examples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•"/>
            </a:pPr>
            <a:r>
              <a:rPr lang="en-GB" dirty="0">
                <a:solidFill>
                  <a:srgbClr val="29353A"/>
                </a:solidFill>
                <a:latin typeface="Quicksand"/>
                <a:sym typeface="Quicksand"/>
              </a:rPr>
              <a:t>Practise practise practise!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•"/>
            </a:pPr>
            <a:endParaRPr lang="en-GB" dirty="0">
              <a:solidFill>
                <a:srgbClr val="29353A"/>
              </a:solidFill>
              <a:latin typeface="Quicksand"/>
              <a:sym typeface="Quicksand"/>
            </a:endParaRPr>
          </a:p>
        </p:txBody>
      </p:sp>
      <p:sp>
        <p:nvSpPr>
          <p:cNvPr id="8" name="Google Shape;110;p20">
            <a:extLst>
              <a:ext uri="{FF2B5EF4-FFF2-40B4-BE49-F238E27FC236}">
                <a16:creationId xmlns:a16="http://schemas.microsoft.com/office/drawing/2014/main" id="{589D923A-651C-6231-B116-2EDFE065A948}"/>
              </a:ext>
            </a:extLst>
          </p:cNvPr>
          <p:cNvSpPr/>
          <p:nvPr/>
        </p:nvSpPr>
        <p:spPr>
          <a:xfrm>
            <a:off x="4680650" y="1682525"/>
            <a:ext cx="4030500" cy="1832463"/>
          </a:xfrm>
          <a:prstGeom prst="roundRect">
            <a:avLst>
              <a:gd name="adj" fmla="val 1287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Personal brand</a:t>
            </a:r>
            <a:endParaRPr sz="1600" b="1" dirty="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•"/>
            </a:pPr>
            <a:r>
              <a:rPr lang="en-GB" dirty="0">
                <a:solidFill>
                  <a:srgbClr val="29353A"/>
                </a:solidFill>
                <a:latin typeface="Quicksand"/>
                <a:sym typeface="Quicksand"/>
              </a:rPr>
              <a:t>Cultivating Unconditional self-worth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•"/>
            </a:pPr>
            <a:r>
              <a:rPr lang="en-GB" dirty="0">
                <a:solidFill>
                  <a:srgbClr val="29353A"/>
                </a:solidFill>
                <a:latin typeface="Quicksand"/>
                <a:sym typeface="Quicksand"/>
              </a:rPr>
              <a:t>Tips and advice</a:t>
            </a:r>
          </a:p>
          <a:p>
            <a:pPr marL="457200" indent="-330200">
              <a:lnSpc>
                <a:spcPct val="115000"/>
              </a:lnSpc>
              <a:spcBef>
                <a:spcPts val="1000"/>
              </a:spcBef>
              <a:buClr>
                <a:schemeClr val="dk2"/>
              </a:buClr>
              <a:buSzPts val="1600"/>
              <a:buFont typeface="Quicksand"/>
              <a:buChar char="•"/>
            </a:pPr>
            <a:r>
              <a:rPr lang="en-GB" dirty="0">
                <a:solidFill>
                  <a:srgbClr val="29353A"/>
                </a:solidFill>
                <a:latin typeface="Quicksand"/>
                <a:sym typeface="Quicksand"/>
              </a:rPr>
              <a:t>Who can you share your brand with?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•"/>
            </a:pPr>
            <a:endParaRPr lang="en-GB" dirty="0">
              <a:solidFill>
                <a:srgbClr val="29353A"/>
              </a:solidFill>
              <a:latin typeface="Quicksand"/>
              <a:sym typeface="Quicksand"/>
            </a:endParaRPr>
          </a:p>
        </p:txBody>
      </p:sp>
      <p:sp>
        <p:nvSpPr>
          <p:cNvPr id="9" name="Google Shape;110;p20">
            <a:extLst>
              <a:ext uri="{FF2B5EF4-FFF2-40B4-BE49-F238E27FC236}">
                <a16:creationId xmlns:a16="http://schemas.microsoft.com/office/drawing/2014/main" id="{444CA6E5-9346-96E4-525F-D1DEEDC69870}"/>
              </a:ext>
            </a:extLst>
          </p:cNvPr>
          <p:cNvSpPr/>
          <p:nvPr/>
        </p:nvSpPr>
        <p:spPr>
          <a:xfrm>
            <a:off x="432850" y="3640822"/>
            <a:ext cx="8278300" cy="1333850"/>
          </a:xfrm>
          <a:prstGeom prst="roundRect">
            <a:avLst>
              <a:gd name="adj" fmla="val 1287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Reflect on journey so far..</a:t>
            </a:r>
            <a:endParaRPr sz="1600" b="1" dirty="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indent="-330200">
              <a:lnSpc>
                <a:spcPct val="150000"/>
              </a:lnSpc>
              <a:buClr>
                <a:schemeClr val="dk2"/>
              </a:buClr>
              <a:buSzPts val="1600"/>
              <a:buFont typeface="Quicksand"/>
              <a:buChar char="•"/>
            </a:pPr>
            <a:r>
              <a:rPr lang="en-GB" dirty="0">
                <a:solidFill>
                  <a:srgbClr val="29353A"/>
                </a:solidFill>
                <a:latin typeface="Quicksand"/>
                <a:sym typeface="Quicksand"/>
              </a:rPr>
              <a:t>Review your career plan</a:t>
            </a:r>
          </a:p>
          <a:p>
            <a:pPr marL="457200" indent="-330200">
              <a:lnSpc>
                <a:spcPct val="150000"/>
              </a:lnSpc>
              <a:buClr>
                <a:schemeClr val="dk2"/>
              </a:buClr>
              <a:buSzPts val="1600"/>
              <a:buFont typeface="Quicksand"/>
              <a:buChar char="•"/>
            </a:pPr>
            <a:r>
              <a:rPr lang="en-GB" dirty="0">
                <a:solidFill>
                  <a:srgbClr val="29353A"/>
                </a:solidFill>
                <a:latin typeface="Quicksand"/>
                <a:sym typeface="Quicksand"/>
              </a:rPr>
              <a:t>Review and feedback your peer group sessions </a:t>
            </a:r>
          </a:p>
        </p:txBody>
      </p:sp>
    </p:spTree>
    <p:extLst>
      <p:ext uri="{BB962C8B-B14F-4D97-AF65-F5344CB8AC3E}">
        <p14:creationId xmlns:p14="http://schemas.microsoft.com/office/powerpoint/2010/main" val="99779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/>
        </p:nvSpPr>
        <p:spPr>
          <a:xfrm>
            <a:off x="432850" y="418800"/>
            <a:ext cx="523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Prep for Day 2 and Beyond</a:t>
            </a:r>
            <a:endParaRPr sz="12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432850" y="1685400"/>
            <a:ext cx="8153700" cy="2396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</a:pPr>
            <a:r>
              <a:rPr lang="en" sz="16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Check out the suggested agenda – who will be your chair for the group session?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</a:pPr>
            <a:r>
              <a:rPr lang="en" sz="16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Practice mock interviews with each other</a:t>
            </a:r>
            <a:endParaRPr sz="16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</a:pPr>
            <a:r>
              <a:rPr lang="en" sz="16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Getting CVs / competencies / </a:t>
            </a:r>
            <a:r>
              <a:rPr lang="en" sz="1600" dirty="0" err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behaviours</a:t>
            </a:r>
            <a:r>
              <a:rPr lang="en" sz="16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and personal statements up to date and email them to each other and mentors for comment</a:t>
            </a:r>
            <a:endParaRPr sz="16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Quicksand"/>
              <a:buChar char="●"/>
            </a:pPr>
            <a:r>
              <a:rPr lang="en" sz="16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Talk about how you are going to keep in touch with your peer groups between the sessions: emails, phone online, WhatsApp groups</a:t>
            </a:r>
            <a:endParaRPr sz="16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/>
          <p:nvPr/>
        </p:nvSpPr>
        <p:spPr>
          <a:xfrm>
            <a:off x="432850" y="418800"/>
            <a:ext cx="465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Agenda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" name="Google Shape;20;p6"/>
          <p:cNvSpPr txBox="1"/>
          <p:nvPr/>
        </p:nvSpPr>
        <p:spPr>
          <a:xfrm>
            <a:off x="432850" y="1685400"/>
            <a:ext cx="4032300" cy="1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Morning</a:t>
            </a:r>
            <a:endParaRPr sz="16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•"/>
            </a:pP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Individual progress updates</a:t>
            </a:r>
            <a:endParaRPr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•"/>
            </a:pP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Developing your unique personal brand</a:t>
            </a:r>
            <a:endParaRPr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•"/>
            </a:pP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Interview tips</a:t>
            </a:r>
            <a:endParaRPr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Quicksand"/>
              <a:buChar char="•"/>
            </a:pP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Structuring your answers</a:t>
            </a:r>
            <a:endParaRPr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" name="Google Shape;21;p6"/>
          <p:cNvSpPr txBox="1"/>
          <p:nvPr/>
        </p:nvSpPr>
        <p:spPr>
          <a:xfrm>
            <a:off x="4704275" y="1685400"/>
            <a:ext cx="4032300" cy="1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Afternoon</a:t>
            </a:r>
            <a:endParaRPr sz="16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•"/>
            </a:pP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Interview practice and coaching</a:t>
            </a:r>
            <a:endParaRPr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•"/>
            </a:pP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Practice interviews in small groups</a:t>
            </a:r>
            <a:endParaRPr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•"/>
            </a:pP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Peer feedback</a:t>
            </a:r>
            <a:endParaRPr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Quicksand"/>
              <a:buChar char="•"/>
            </a:pP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Next steps and review of the module</a:t>
            </a:r>
            <a:endParaRPr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/>
        </p:nvSpPr>
        <p:spPr>
          <a:xfrm>
            <a:off x="432850" y="418800"/>
            <a:ext cx="465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Five Achievements Activity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" name="Google Shape;27;p7"/>
          <p:cNvSpPr txBox="1"/>
          <p:nvPr/>
        </p:nvSpPr>
        <p:spPr>
          <a:xfrm>
            <a:off x="432850" y="1685400"/>
            <a:ext cx="8153700" cy="28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Set up:</a:t>
            </a:r>
            <a:endParaRPr sz="16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The facilitator will put you into pairs</a:t>
            </a:r>
            <a:endParaRPr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The activity:</a:t>
            </a:r>
            <a:endParaRPr sz="16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●"/>
            </a:pP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Listen to all the other person’s stories</a:t>
            </a:r>
            <a:endParaRPr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●"/>
            </a:pP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Make notes of the personal qualities, attributes, skills, traits, values and behaviours you are hearing about</a:t>
            </a:r>
            <a:endParaRPr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●"/>
            </a:pP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When all stories have been told, describe what you have heard, especially common themes or distinct messages</a:t>
            </a:r>
            <a:endParaRPr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●"/>
            </a:pP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Swap roles</a:t>
            </a:r>
            <a:endParaRPr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●"/>
            </a:pP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Choose three words / phrases you feel sum up what you want people to know about you</a:t>
            </a:r>
            <a:endParaRPr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/>
        </p:nvSpPr>
        <p:spPr>
          <a:xfrm>
            <a:off x="432850" y="418800"/>
            <a:ext cx="465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Developing your personal brand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3" name="Google Shape;33;p8"/>
          <p:cNvSpPr txBox="1"/>
          <p:nvPr/>
        </p:nvSpPr>
        <p:spPr>
          <a:xfrm>
            <a:off x="432850" y="1685400"/>
            <a:ext cx="81537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What are the three distinct statements that best capture your personal brand?</a:t>
            </a:r>
            <a:endParaRPr sz="16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“By this I mean…”, “What this looks like with me…”, “The way I put this into practice…”, </a:t>
            </a:r>
            <a:b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“How I do that is…”</a:t>
            </a:r>
            <a:endParaRPr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" name="Google Shape;34;p8"/>
          <p:cNvSpPr txBox="1"/>
          <p:nvPr/>
        </p:nvSpPr>
        <p:spPr>
          <a:xfrm>
            <a:off x="495150" y="2862225"/>
            <a:ext cx="2272200" cy="1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4BAC78"/>
                </a:solidFill>
                <a:latin typeface="Quicksand"/>
                <a:ea typeface="Quicksand"/>
                <a:cs typeface="Quicksand"/>
                <a:sym typeface="Quicksand"/>
              </a:rPr>
              <a:t>Statement 1</a:t>
            </a:r>
            <a:endParaRPr sz="1300" b="1">
              <a:solidFill>
                <a:srgbClr val="4BAC7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4BAC7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4BAC7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4BAC7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Elaboration</a:t>
            </a:r>
            <a:endParaRPr sz="11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5" name="Google Shape;35;p8"/>
          <p:cNvSpPr txBox="1"/>
          <p:nvPr/>
        </p:nvSpPr>
        <p:spPr>
          <a:xfrm>
            <a:off x="3170275" y="2862225"/>
            <a:ext cx="2272200" cy="1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4BAC78"/>
                </a:solidFill>
                <a:latin typeface="Quicksand"/>
                <a:ea typeface="Quicksand"/>
                <a:cs typeface="Quicksand"/>
                <a:sym typeface="Quicksand"/>
              </a:rPr>
              <a:t>Statement 2</a:t>
            </a:r>
            <a:endParaRPr sz="1300" b="1">
              <a:solidFill>
                <a:srgbClr val="4BAC7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4BAC7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4BAC7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4BAC7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Elaboration</a:t>
            </a:r>
            <a:endParaRPr sz="11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6" name="Google Shape;36;p8"/>
          <p:cNvSpPr txBox="1"/>
          <p:nvPr/>
        </p:nvSpPr>
        <p:spPr>
          <a:xfrm>
            <a:off x="6314350" y="2862225"/>
            <a:ext cx="2272200" cy="1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4BAC78"/>
                </a:solidFill>
                <a:latin typeface="Quicksand"/>
                <a:ea typeface="Quicksand"/>
                <a:cs typeface="Quicksand"/>
                <a:sym typeface="Quicksand"/>
              </a:rPr>
              <a:t>Statement 2</a:t>
            </a:r>
            <a:endParaRPr sz="1300" b="1">
              <a:solidFill>
                <a:srgbClr val="4BAC7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4BAC7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4BAC7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4BAC7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Elaboration</a:t>
            </a:r>
            <a:endParaRPr sz="11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/>
        </p:nvSpPr>
        <p:spPr>
          <a:xfrm>
            <a:off x="432850" y="418800"/>
            <a:ext cx="523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Interview Tips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2" name="Google Shape;42;p9"/>
          <p:cNvSpPr txBox="1"/>
          <p:nvPr/>
        </p:nvSpPr>
        <p:spPr>
          <a:xfrm>
            <a:off x="297678" y="1709254"/>
            <a:ext cx="8153700" cy="55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Quicksand"/>
              <a:buAutoNum type="arabicPeriod"/>
            </a:pPr>
            <a:r>
              <a:rPr lang="en" sz="2100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Inhabit the role</a:t>
            </a:r>
            <a:endParaRPr sz="2200"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" name="Picture 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2C526F0-C8AD-61E2-F635-927ACE8A9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342" y="1240534"/>
            <a:ext cx="4258286" cy="42582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/>
        </p:nvSpPr>
        <p:spPr>
          <a:xfrm>
            <a:off x="432850" y="418800"/>
            <a:ext cx="523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Interview Tips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8" name="Google Shape;48;p10"/>
          <p:cNvSpPr txBox="1"/>
          <p:nvPr/>
        </p:nvSpPr>
        <p:spPr>
          <a:xfrm>
            <a:off x="432850" y="1685400"/>
            <a:ext cx="8153700" cy="1184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Quicksand"/>
              <a:buAutoNum type="arabicPeriod"/>
            </a:pPr>
            <a:r>
              <a:rPr lang="en" sz="2100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Inhabit the role</a:t>
            </a:r>
            <a:endParaRPr sz="2100"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100"/>
              <a:buFont typeface="Quicksand"/>
              <a:buAutoNum type="arabicPeriod"/>
            </a:pPr>
            <a:r>
              <a:rPr lang="en" sz="2100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Take responsibility for your story</a:t>
            </a:r>
            <a:endParaRPr sz="2100"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" name="Picture 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46C4460-B315-07D5-9347-D15DF6AFD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342" y="1240534"/>
            <a:ext cx="4258286" cy="42582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/>
        </p:nvSpPr>
        <p:spPr>
          <a:xfrm>
            <a:off x="432850" y="418800"/>
            <a:ext cx="523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Interview Tips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4" name="Google Shape;54;p11"/>
          <p:cNvSpPr txBox="1"/>
          <p:nvPr/>
        </p:nvSpPr>
        <p:spPr>
          <a:xfrm>
            <a:off x="432850" y="1685400"/>
            <a:ext cx="8153700" cy="168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Quicksand"/>
              <a:buAutoNum type="arabicPeriod"/>
            </a:pPr>
            <a:r>
              <a:rPr lang="en" sz="2100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Inhabit the role</a:t>
            </a:r>
            <a:endParaRPr sz="2100"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Quicksand"/>
              <a:buAutoNum type="arabicPeriod"/>
            </a:pPr>
            <a:r>
              <a:rPr lang="en" sz="2100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Take responsibility for your story</a:t>
            </a:r>
            <a:endParaRPr sz="2100"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100"/>
              <a:buFont typeface="Quicksand"/>
              <a:buAutoNum type="arabicPeriod"/>
            </a:pPr>
            <a:r>
              <a:rPr lang="en" sz="2100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Hand it to them on a plate</a:t>
            </a:r>
            <a:endParaRPr sz="2100"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23DBDC5-8931-0898-C9A8-83F39786E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342" y="1240534"/>
            <a:ext cx="4258286" cy="42582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/>
        </p:nvSpPr>
        <p:spPr>
          <a:xfrm>
            <a:off x="432850" y="418800"/>
            <a:ext cx="523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Interview Question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0" name="Google Shape;60;p12"/>
          <p:cNvSpPr txBox="1"/>
          <p:nvPr/>
        </p:nvSpPr>
        <p:spPr>
          <a:xfrm>
            <a:off x="432850" y="1685400"/>
            <a:ext cx="4139100" cy="24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Imagine you are in an interview and you are asked this question:</a:t>
            </a:r>
            <a:endParaRPr sz="1600" b="1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“Tell me about a time when something didn’t go according to plan and how you dealt with it.”</a:t>
            </a:r>
            <a:endParaRPr sz="19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Write down the </a:t>
            </a:r>
            <a:r>
              <a:rPr lang="en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first sentence only</a:t>
            </a: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 of your response to this question.</a:t>
            </a:r>
            <a:endParaRPr sz="1600" b="1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650" y="665700"/>
            <a:ext cx="2205350" cy="565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/>
        </p:nvSpPr>
        <p:spPr>
          <a:xfrm>
            <a:off x="432850" y="418800"/>
            <a:ext cx="523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Interview Structure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432850" y="1685400"/>
            <a:ext cx="8153700" cy="2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H</a:t>
            </a: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R</a:t>
            </a:r>
            <a:endParaRPr sz="21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ssing Thresholds Module 3">
  <a:themeElements>
    <a:clrScheme name="Simple Light">
      <a:dk1>
        <a:srgbClr val="29353A"/>
      </a:dk1>
      <a:lt1>
        <a:srgbClr val="FFFFFF"/>
      </a:lt1>
      <a:dk2>
        <a:srgbClr val="4BAC78"/>
      </a:dk2>
      <a:lt2>
        <a:srgbClr val="4BAC78"/>
      </a:lt2>
      <a:accent1>
        <a:srgbClr val="4BAC78"/>
      </a:accent1>
      <a:accent2>
        <a:srgbClr val="4BAC78"/>
      </a:accent2>
      <a:accent3>
        <a:srgbClr val="4BAC78"/>
      </a:accent3>
      <a:accent4>
        <a:srgbClr val="4BAC78"/>
      </a:accent4>
      <a:accent5>
        <a:srgbClr val="4BAC78"/>
      </a:accent5>
      <a:accent6>
        <a:srgbClr val="4BAC78"/>
      </a:accent6>
      <a:hlink>
        <a:srgbClr val="008B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498</Words>
  <Application>Microsoft Macintosh PowerPoint</Application>
  <PresentationFormat>On-screen Show (16:9)</PresentationFormat>
  <Paragraphs>118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Montserrat Light</vt:lpstr>
      <vt:lpstr>Montserrat SemiBold</vt:lpstr>
      <vt:lpstr>Montserrat</vt:lpstr>
      <vt:lpstr>Quicksand</vt:lpstr>
      <vt:lpstr>Arial</vt:lpstr>
      <vt:lpstr>Crossing Thresholds Module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Liza Berresford</cp:lastModifiedBy>
  <cp:revision>5</cp:revision>
  <dcterms:modified xsi:type="dcterms:W3CDTF">2023-04-28T13:28:05Z</dcterms:modified>
</cp:coreProperties>
</file>