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Montserrat Light" pitchFamily="2" charset="77"/>
      <p:regular r:id="rId23"/>
      <p:bold r:id="rId24"/>
      <p:italic r:id="rId25"/>
      <p:boldItalic r:id="rId26"/>
    </p:embeddedFont>
    <p:embeddedFont>
      <p:font typeface="Montserrat SemiBold" pitchFamily="2" charset="77"/>
      <p:regular r:id="rId27"/>
      <p:bold r:id="rId28"/>
      <p:italic r:id="rId29"/>
      <p:boldItalic r:id="rId30"/>
    </p:embeddedFont>
    <p:embeddedFont>
      <p:font typeface="Quicksand" pitchFamily="2" charset="77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2374"/>
  </p:normalViewPr>
  <p:slideViewPr>
    <p:cSldViewPr snapToGrid="0">
      <p:cViewPr varScale="1">
        <p:scale>
          <a:sx n="148" d="100"/>
          <a:sy n="148" d="100"/>
        </p:scale>
        <p:origin x="7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" name="Google Shape;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1abdf953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1abdf953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1abdf953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1abdf953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1abdf953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1abdf953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1abdf953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1abdf953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1abdf953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1abdf953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1abdf953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1abdf953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0a31d6ed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0a31d6ed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10a31d6ed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110a31d6ed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0a31d6ed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10a31d6ed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1abdf953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1abdf953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1abdf953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131abdf953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10a31d6ed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110a31d6ed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19561c57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19561c57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19561c57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19561c57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1abdf953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1abdf953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ackground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/>
        </p:nvSpPr>
        <p:spPr>
          <a:xfrm>
            <a:off x="3673925" y="3929550"/>
            <a:ext cx="496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Crossing Thresholds</a:t>
            </a:r>
            <a:r>
              <a:rPr lang="en" sz="2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Module 4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Communicating with Impact</a:t>
            </a:r>
            <a:endParaRPr sz="2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432850" y="418800"/>
            <a:ext cx="6236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Prerequisites for giving difficult feedback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32850" y="1685400"/>
            <a:ext cx="8153700" cy="26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Focused on what you don’t like</a:t>
            </a:r>
            <a:b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One-sided picture</a:t>
            </a:r>
            <a:b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Negative feelings and assumptions</a:t>
            </a:r>
            <a:b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432850" y="418800"/>
            <a:ext cx="6236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Prerequisites for giving difficult feedback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32850" y="1685400"/>
            <a:ext cx="8153700" cy="26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Focused on what you don’t like</a:t>
            </a:r>
            <a:b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Focus on what you want</a:t>
            </a:r>
            <a:endParaRPr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One-sided picture</a:t>
            </a:r>
            <a:b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Be genuinely curious</a:t>
            </a:r>
            <a:endParaRPr sz="1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Negative feelings and assumptions</a:t>
            </a:r>
            <a:b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Assume goodwill</a:t>
            </a:r>
            <a:endParaRPr sz="1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432850" y="418800"/>
            <a:ext cx="6236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1-2-3 Giving Difficult Feedback Process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32850" y="1685400"/>
            <a:ext cx="81537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Establish what you both want or share</a:t>
            </a:r>
            <a:endParaRPr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Describe the situation as you see it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Agree a way forward</a:t>
            </a:r>
            <a:b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1527E-91E5-FBB8-9BB0-6FB8CDF68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040" y="911400"/>
            <a:ext cx="2725472" cy="4232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432850" y="418800"/>
            <a:ext cx="623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step-by-step process for </a:t>
            </a:r>
            <a:b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giving difficult feedback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32850" y="1685400"/>
            <a:ext cx="8153700" cy="16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Establish what you both want or share</a:t>
            </a:r>
            <a:endParaRPr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Describe clearly and objectively what you want</a:t>
            </a:r>
            <a:endParaRPr sz="1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Ask if the other person agrees and discuss any points of disagreement</a:t>
            </a:r>
            <a:endParaRPr sz="1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Once you have reached a shared agreement, you can move to step 2…</a:t>
            </a:r>
            <a:endParaRPr sz="16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32850" y="418800"/>
            <a:ext cx="623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step-by-step process for </a:t>
            </a:r>
            <a:b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giving difficult feedback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432850" y="1685400"/>
            <a:ext cx="8153700" cy="18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 startAt="2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Describe the situation as you see it</a:t>
            </a:r>
            <a:endParaRPr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Describe the objective current situation in relation to this. Be specific and factual - have relevant instances or examples</a:t>
            </a:r>
            <a:endParaRPr sz="1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Ask if the other person agrees and discuss any points of disagreement</a:t>
            </a:r>
            <a:endParaRPr sz="1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Once you have reached a shared agreement, you can move to step 3…</a:t>
            </a:r>
            <a:endParaRPr sz="16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432850" y="418800"/>
            <a:ext cx="623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step-by-step process for </a:t>
            </a:r>
            <a:b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giving difficult feedback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32850" y="1685400"/>
            <a:ext cx="8153700" cy="16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 startAt="3"/>
            </a:pPr>
            <a:r>
              <a:rPr lang="en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Agree a way forward</a:t>
            </a:r>
            <a:endParaRPr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Work together on the solution</a:t>
            </a:r>
            <a:endParaRPr sz="1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Agree who will do what</a:t>
            </a:r>
            <a:endParaRPr sz="1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Quicksand"/>
              <a:buChar char="●"/>
            </a:pPr>
            <a:r>
              <a:rPr lang="en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Decide when and how you’ll review</a:t>
            </a:r>
            <a:endParaRPr sz="16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432850" y="418800"/>
            <a:ext cx="5236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Suggested Self-Directed Activities for Day 2 and Beyond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432850" y="1682525"/>
            <a:ext cx="4030500" cy="2761500"/>
          </a:xfrm>
          <a:prstGeom prst="roundRect">
            <a:avLst>
              <a:gd name="adj" fmla="val 128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Individual Activities</a:t>
            </a:r>
            <a:endParaRPr sz="16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Think about who you need to give difficult feedback to and what you want to achieve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Practice using the 1-2-3 of communication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Find 3 opportunities to use headline in the next week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4562750" y="1682525"/>
            <a:ext cx="4030500" cy="2761500"/>
          </a:xfrm>
          <a:prstGeom prst="roundRect">
            <a:avLst>
              <a:gd name="adj" fmla="val 1287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In Peer Groups</a:t>
            </a:r>
            <a:endParaRPr sz="1000" b="1" dirty="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Deliver your 3 minute presentation to your peer group and get feedback</a:t>
            </a:r>
            <a:endParaRPr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Challenge each other’s undermining language habits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Quicksand"/>
              <a:buChar char="●"/>
            </a:pPr>
            <a:r>
              <a:rPr lang="en" dirty="0">
                <a:solidFill>
                  <a:schemeClr val="dk1"/>
                </a:solidFill>
                <a:latin typeface="Quicksand"/>
                <a:sym typeface="Quicksand"/>
              </a:rPr>
              <a:t>Plan for your module 5 Hot Topic</a:t>
            </a:r>
            <a:endParaRPr dirty="0">
              <a:solidFill>
                <a:schemeClr val="dk1"/>
              </a:solidFill>
              <a:latin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Agenda</a:t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" name="Google Shape;20;p6"/>
          <p:cNvSpPr txBox="1"/>
          <p:nvPr/>
        </p:nvSpPr>
        <p:spPr>
          <a:xfrm>
            <a:off x="432850" y="1685400"/>
            <a:ext cx="4032300" cy="1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Morning</a:t>
            </a:r>
            <a:endParaRPr sz="16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Individual progress updates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The 1-2-3 of communication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Using structure and headlines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Undermining language habits</a:t>
            </a:r>
            <a:endParaRPr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" name="Google Shape;21;p6"/>
          <p:cNvSpPr txBox="1"/>
          <p:nvPr/>
        </p:nvSpPr>
        <p:spPr>
          <a:xfrm>
            <a:off x="4704275" y="1685400"/>
            <a:ext cx="4032300" cy="247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Afternoon</a:t>
            </a:r>
            <a:endParaRPr sz="1600"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Thinking on your feet</a:t>
            </a:r>
            <a:endParaRPr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Giving difficult feedback</a:t>
            </a:r>
            <a:endParaRPr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Practice session in small groups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Module 5 Hot Topic</a:t>
            </a:r>
            <a:endParaRPr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Quicksand"/>
              <a:buChar char="•"/>
            </a:pPr>
            <a:r>
              <a:rPr lang="en" dirty="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Next steps and review of the module</a:t>
            </a:r>
            <a:endParaRPr dirty="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Communication Tips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432850" y="1685400"/>
            <a:ext cx="4139100" cy="18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Have a laser-like focus on the result you want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specific outcome do you want this communication to have?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action do you want the audience to take?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How will you measure success?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850" y="1116300"/>
            <a:ext cx="3342773" cy="34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Communication Tips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" name="Google Shape;34;p8"/>
          <p:cNvSpPr txBox="1"/>
          <p:nvPr/>
        </p:nvSpPr>
        <p:spPr>
          <a:xfrm>
            <a:off x="432850" y="1685400"/>
            <a:ext cx="4139100" cy="1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 startAt="2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Obsess about your audience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facts do you know about your audience (in relation to the outcome / impact you want to have)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Be curious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Be specific about them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Get inside their heads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5" name="Google Shape;3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50" y="851850"/>
            <a:ext cx="3927301" cy="39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Communication Tips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432850" y="1685400"/>
            <a:ext cx="4139100" cy="1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AutoNum type="arabicPeriod" startAt="3"/>
            </a:pPr>
            <a:r>
              <a:rPr lang="en" sz="16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Three Key Messages</a:t>
            </a:r>
            <a:endParaRPr sz="1600" b="1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What three key messages will take your audience to your desired outcome?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Keep it simple!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Use structure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Don’t shy away from tough messages!</a:t>
            </a:r>
            <a:endParaRPr sz="1100">
              <a:solidFill>
                <a:srgbClr val="29353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2" name="Google Shape;4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800" y="558150"/>
            <a:ext cx="4246973" cy="424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650" y="664125"/>
            <a:ext cx="1736675" cy="427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/>
        </p:nvSpPr>
        <p:spPr>
          <a:xfrm>
            <a:off x="432850" y="418800"/>
            <a:ext cx="521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Structuring Your Communications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" name="Google Shape;49;p10"/>
          <p:cNvSpPr txBox="1"/>
          <p:nvPr/>
        </p:nvSpPr>
        <p:spPr>
          <a:xfrm>
            <a:off x="432850" y="1685400"/>
            <a:ext cx="8153700" cy="204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" sz="19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Headline</a:t>
            </a:r>
            <a:endParaRPr sz="19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" sz="19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Strapline</a:t>
            </a:r>
            <a:endParaRPr sz="19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" sz="19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Three key messages</a:t>
            </a:r>
            <a:endParaRPr sz="19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en" sz="19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Call to action</a:t>
            </a:r>
            <a:endParaRPr sz="19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AB4F2B7A-2BB4-1768-5B41-DC0A9F9E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274" y="810884"/>
            <a:ext cx="3981526" cy="44934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Five Types of Headline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1"/>
          <p:cNvSpPr txBox="1"/>
          <p:nvPr/>
        </p:nvSpPr>
        <p:spPr>
          <a:xfrm>
            <a:off x="432850" y="1685400"/>
            <a:ext cx="8153700" cy="27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Question</a:t>
            </a:r>
            <a:endParaRPr sz="19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Controversial Statement</a:t>
            </a:r>
            <a:endParaRPr sz="19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Metaphor</a:t>
            </a:r>
            <a:endParaRPr sz="19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Teaser</a:t>
            </a:r>
            <a:endParaRPr sz="19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900"/>
              <a:buFont typeface="Quicksand"/>
              <a:buAutoNum type="arabicPeriod"/>
            </a:pPr>
            <a:r>
              <a:rPr lang="en" sz="19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Striking Statistic</a:t>
            </a:r>
            <a:endParaRPr sz="19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D62540-9CD3-1645-9401-88D5AECB7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997" y="925653"/>
            <a:ext cx="4556904" cy="45569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/>
        </p:nvSpPr>
        <p:spPr>
          <a:xfrm>
            <a:off x="432850" y="418800"/>
            <a:ext cx="465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Undermining Language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432850" y="1685400"/>
            <a:ext cx="8153700" cy="3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Shrinkers</a:t>
            </a:r>
            <a:b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“Just”, “Actually”, “Almost”</a:t>
            </a:r>
            <a:endParaRPr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Unnecessary apologies</a:t>
            </a:r>
            <a:b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“Sorry if this is a silly question”</a:t>
            </a:r>
            <a:endParaRPr sz="1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Implying you are not coherent</a:t>
            </a:r>
            <a:b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“Does this make sense?”</a:t>
            </a:r>
            <a:endParaRPr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Undermining qualifiers</a:t>
            </a:r>
            <a:b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“I’m no expert, but…”</a:t>
            </a:r>
            <a:endParaRPr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Hiding your viewpoint behind a question</a:t>
            </a:r>
            <a:b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“Does everyone feel sure about this direction?”</a:t>
            </a:r>
            <a:endParaRPr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Fillers</a:t>
            </a:r>
            <a:b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“Sort of”, “Ummm”, “Like”, “Kinda”</a:t>
            </a:r>
            <a:endParaRPr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D7D26C4-C7ED-E19E-DFD5-013CD3D20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93" y="1022190"/>
            <a:ext cx="2225507" cy="41213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432850" y="418800"/>
            <a:ext cx="636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Difficult Feedback Scenario Worksheet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495375" y="1685400"/>
            <a:ext cx="4139100" cy="25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AutoNum type="arabicPeriod"/>
            </a:pPr>
            <a:r>
              <a:rPr lang="en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Who do you want to give the feedback to?</a:t>
            </a:r>
            <a:r>
              <a:rPr lang="en" sz="1300" b="1">
                <a:solidFill>
                  <a:srgbClr val="29353A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(e.g. line manager, team member etc) </a:t>
            </a:r>
            <a:endParaRPr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AutoNum type="arabicPeriod"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is the feedback you want to give them?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AutoNum type="arabicPeriod"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 a nutshell, is the feedback about their performance or their behaviour?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Quicksand"/>
              <a:buAutoNum type="arabicPeriod"/>
            </a:pPr>
            <a:r>
              <a:rPr lang="en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are your feelings about this situation?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75" y="1893300"/>
            <a:ext cx="3822423" cy="236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ssing Thresholds Module 4">
  <a:themeElements>
    <a:clrScheme name="Simple Light">
      <a:dk1>
        <a:srgbClr val="29353A"/>
      </a:dk1>
      <a:lt1>
        <a:srgbClr val="FFFFFF"/>
      </a:lt1>
      <a:dk2>
        <a:srgbClr val="87CCD3"/>
      </a:dk2>
      <a:lt2>
        <a:srgbClr val="87CCD3"/>
      </a:lt2>
      <a:accent1>
        <a:srgbClr val="87CCD3"/>
      </a:accent1>
      <a:accent2>
        <a:srgbClr val="87CCD3"/>
      </a:accent2>
      <a:accent3>
        <a:srgbClr val="87CCD3"/>
      </a:accent3>
      <a:accent4>
        <a:srgbClr val="87CCD3"/>
      </a:accent4>
      <a:accent5>
        <a:srgbClr val="87CCD3"/>
      </a:accent5>
      <a:accent6>
        <a:srgbClr val="87CCD3"/>
      </a:accent6>
      <a:hlink>
        <a:srgbClr val="008B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600</Words>
  <Application>Microsoft Macintosh PowerPoint</Application>
  <PresentationFormat>On-screen Show (16:9)</PresentationFormat>
  <Paragraphs>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Montserrat Light</vt:lpstr>
      <vt:lpstr>Montserrat SemiBold</vt:lpstr>
      <vt:lpstr>Montserrat</vt:lpstr>
      <vt:lpstr>Quicksand</vt:lpstr>
      <vt:lpstr>Arial</vt:lpstr>
      <vt:lpstr>Crossing Thresholds Module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Liza Berresford</cp:lastModifiedBy>
  <cp:revision>4</cp:revision>
  <dcterms:modified xsi:type="dcterms:W3CDTF">2023-04-28T13:32:53Z</dcterms:modified>
</cp:coreProperties>
</file>