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1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75" r:id="rId7"/>
    <p:sldId id="273" r:id="rId8"/>
    <p:sldId id="261" r:id="rId9"/>
    <p:sldId id="274" r:id="rId10"/>
    <p:sldId id="262" r:id="rId11"/>
    <p:sldId id="264" r:id="rId12"/>
    <p:sldId id="263" r:id="rId13"/>
    <p:sldId id="265" r:id="rId14"/>
    <p:sldId id="266" r:id="rId15"/>
    <p:sldId id="272" r:id="rId16"/>
    <p:sldId id="267" r:id="rId17"/>
    <p:sldId id="276" r:id="rId18"/>
    <p:sldId id="268" r:id="rId19"/>
    <p:sldId id="269" r:id="rId20"/>
    <p:sldId id="270" r:id="rId21"/>
    <p:sldId id="271" r:id="rId22"/>
  </p:sldIdLst>
  <p:sldSz cx="9144000" cy="5143500" type="screen16x9"/>
  <p:notesSz cx="6858000" cy="9144000"/>
  <p:embeddedFontLst>
    <p:embeddedFont>
      <p:font typeface="Montserrat" pitchFamily="2" charset="77"/>
      <p:regular r:id="rId24"/>
      <p:bold r:id="rId25"/>
      <p:italic r:id="rId26"/>
      <p:boldItalic r:id="rId27"/>
    </p:embeddedFont>
    <p:embeddedFont>
      <p:font typeface="Montserrat Light" pitchFamily="2" charset="77"/>
      <p:regular r:id="rId28"/>
      <p:bold r:id="rId29"/>
      <p:italic r:id="rId30"/>
      <p:boldItalic r:id="rId31"/>
    </p:embeddedFont>
    <p:embeddedFont>
      <p:font typeface="Montserrat SemiBold" pitchFamily="2" charset="77"/>
      <p:regular r:id="rId32"/>
      <p:bold r:id="rId33"/>
      <p:italic r:id="rId34"/>
      <p:boldItalic r:id="rId35"/>
    </p:embeddedFont>
    <p:embeddedFont>
      <p:font typeface="Quicksand" pitchFamily="2" charset="77"/>
      <p:regular r:id="rId36"/>
      <p:bold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13"/>
    <p:restoredTop sz="94532"/>
  </p:normalViewPr>
  <p:slideViewPr>
    <p:cSldViewPr snapToGrid="0">
      <p:cViewPr varScale="1">
        <p:scale>
          <a:sx n="150" d="100"/>
          <a:sy n="150" d="100"/>
        </p:scale>
        <p:origin x="176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" name="Google Shape;1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31ad3609e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31ad3609e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31ad3609ef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31ad3609ef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31ad3609ef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31ad3609ef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31ad3609ef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31ad3609ef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319561c573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319561c573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319561c573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319561c573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67442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319561c573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319561c573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319561c573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319561c573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7712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319561c573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319561c573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33a4a3bf8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33a4a3bf8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110a31d6ede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" name="Google Shape;17;g110a31d6ede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33a4a3bf86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33a4a3bf86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33a4a3bf86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33a4a3bf86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1319561c573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" name="Google Shape;24;g1319561c573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110a31d6ede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" name="Google Shape;31;g110a31d6ede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131ad3609ef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Google Shape;43;g131ad3609ef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110a31d6ede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Google Shape;43;g110a31d6ede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7874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110a31d6ede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Google Shape;43;g110a31d6ede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110a31d6ede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Google Shape;50;g110a31d6ede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31ad3609e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31ad3609e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3887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ation 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Background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company/thresholds-ltd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"/>
          <p:cNvSpPr txBox="1"/>
          <p:nvPr/>
        </p:nvSpPr>
        <p:spPr>
          <a:xfrm>
            <a:off x="3673925" y="3929550"/>
            <a:ext cx="49641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Crossing Thresholds</a:t>
            </a:r>
            <a:r>
              <a:rPr lang="en" sz="20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Module 5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Positioning for Success</a:t>
            </a:r>
            <a:endParaRPr sz="12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/>
          <p:nvPr/>
        </p:nvSpPr>
        <p:spPr>
          <a:xfrm>
            <a:off x="432850" y="418800"/>
            <a:ext cx="5236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Raising Your Profile</a:t>
            </a:r>
            <a:endParaRPr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0" name="Google Shape;60;p11"/>
          <p:cNvSpPr txBox="1"/>
          <p:nvPr/>
        </p:nvSpPr>
        <p:spPr>
          <a:xfrm>
            <a:off x="231445" y="1658506"/>
            <a:ext cx="4139100" cy="1843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"/>
              <a:buChar char="●"/>
            </a:pPr>
            <a:r>
              <a:rPr lang="en" sz="1800" b="1" dirty="0">
                <a:solidFill>
                  <a:srgbClr val="29353A"/>
                </a:solidFill>
                <a:latin typeface="Quicksand"/>
                <a:ea typeface="Quicksand"/>
                <a:cs typeface="Quicksand"/>
                <a:sym typeface="Quicksand"/>
              </a:rPr>
              <a:t>Who needs to know this about you?</a:t>
            </a:r>
            <a:endParaRPr sz="1800" b="1" dirty="0">
              <a:solidFill>
                <a:srgbClr val="29353A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400"/>
              <a:buFont typeface="Quicksand"/>
              <a:buChar char="●"/>
            </a:pPr>
            <a:r>
              <a:rPr lang="en" sz="1800" b="1" dirty="0">
                <a:solidFill>
                  <a:srgbClr val="29353A"/>
                </a:solidFill>
                <a:latin typeface="Quicksand"/>
                <a:ea typeface="Quicksand"/>
                <a:cs typeface="Quicksand"/>
                <a:sym typeface="Quicksand"/>
              </a:rPr>
              <a:t>What actions can you take to ensure this happens?</a:t>
            </a:r>
            <a:endParaRPr sz="1800" b="1" dirty="0">
              <a:solidFill>
                <a:srgbClr val="29353A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5" name="Picture 4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8AAE710-C0B6-5DEA-5850-55F96A09DF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2383" y="1134533"/>
            <a:ext cx="4347633" cy="434763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/>
          <p:nvPr/>
        </p:nvSpPr>
        <p:spPr>
          <a:xfrm>
            <a:off x="432850" y="418800"/>
            <a:ext cx="5236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Developing Resilience</a:t>
            </a:r>
            <a:endParaRPr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74" name="Google Shape;74;p13"/>
          <p:cNvSpPr txBox="1"/>
          <p:nvPr/>
        </p:nvSpPr>
        <p:spPr>
          <a:xfrm>
            <a:off x="432850" y="1685400"/>
            <a:ext cx="8214900" cy="23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icksand"/>
              <a:buAutoNum type="arabicPeriod"/>
            </a:pPr>
            <a:r>
              <a:rPr lang="en" sz="1600" b="1">
                <a:solidFill>
                  <a:srgbClr val="29353A"/>
                </a:solidFill>
                <a:latin typeface="Quicksand"/>
                <a:ea typeface="Quicksand"/>
                <a:cs typeface="Quicksand"/>
                <a:sym typeface="Quicksand"/>
              </a:rPr>
              <a:t>Solution oriented</a:t>
            </a:r>
            <a:endParaRPr sz="1600" b="1">
              <a:solidFill>
                <a:srgbClr val="29353A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icksand"/>
              <a:buAutoNum type="arabicPeriod"/>
            </a:pPr>
            <a:r>
              <a:rPr lang="en" sz="1600" b="1">
                <a:solidFill>
                  <a:srgbClr val="29353A"/>
                </a:solidFill>
                <a:latin typeface="Quicksand"/>
                <a:ea typeface="Quicksand"/>
                <a:cs typeface="Quicksand"/>
                <a:sym typeface="Quicksand"/>
              </a:rPr>
              <a:t>Manage stress</a:t>
            </a:r>
            <a:endParaRPr sz="1600" b="1">
              <a:solidFill>
                <a:srgbClr val="29353A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icksand"/>
              <a:buAutoNum type="arabicPeriod"/>
            </a:pPr>
            <a:r>
              <a:rPr lang="en" sz="1600" b="1">
                <a:solidFill>
                  <a:srgbClr val="29353A"/>
                </a:solidFill>
                <a:latin typeface="Quicksand"/>
                <a:ea typeface="Quicksand"/>
                <a:cs typeface="Quicksand"/>
                <a:sym typeface="Quicksand"/>
              </a:rPr>
              <a:t>Personal accountability</a:t>
            </a:r>
            <a:endParaRPr sz="1600" b="1">
              <a:solidFill>
                <a:srgbClr val="29353A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icksand"/>
              <a:buAutoNum type="arabicPeriod"/>
            </a:pPr>
            <a:r>
              <a:rPr lang="en" sz="1600" b="1">
                <a:solidFill>
                  <a:srgbClr val="29353A"/>
                </a:solidFill>
                <a:latin typeface="Quicksand"/>
                <a:ea typeface="Quicksand"/>
                <a:cs typeface="Quicksand"/>
                <a:sym typeface="Quicksand"/>
              </a:rPr>
              <a:t>Optimism</a:t>
            </a:r>
            <a:endParaRPr sz="1600" b="1">
              <a:solidFill>
                <a:srgbClr val="29353A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icksand"/>
              <a:buAutoNum type="arabicPeriod"/>
            </a:pPr>
            <a:r>
              <a:rPr lang="en" sz="1600" b="1">
                <a:solidFill>
                  <a:srgbClr val="29353A"/>
                </a:solidFill>
                <a:latin typeface="Quicksand"/>
                <a:ea typeface="Quicksand"/>
                <a:cs typeface="Quicksand"/>
                <a:sym typeface="Quicksand"/>
              </a:rPr>
              <a:t>Flexible to new experiences</a:t>
            </a:r>
            <a:endParaRPr sz="1600" b="1">
              <a:solidFill>
                <a:srgbClr val="29353A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000">
                <a:solidFill>
                  <a:srgbClr val="29353A"/>
                </a:solidFill>
                <a:latin typeface="Quicksand"/>
                <a:ea typeface="Quicksand"/>
                <a:cs typeface="Quicksand"/>
                <a:sym typeface="Quicksand"/>
              </a:rPr>
              <a:t>Taken from Nicholson McBride podcast (M5 resources)</a:t>
            </a:r>
            <a:endParaRPr sz="1000">
              <a:solidFill>
                <a:srgbClr val="29353A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61605AC3-C8BA-8395-0935-3CA9C51E31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4404" y="618067"/>
            <a:ext cx="1837326" cy="452543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/>
        </p:nvSpPr>
        <p:spPr>
          <a:xfrm>
            <a:off x="432850" y="418800"/>
            <a:ext cx="5236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Developing Resilience</a:t>
            </a:r>
            <a:endParaRPr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7" name="Google Shape;67;p12"/>
          <p:cNvSpPr txBox="1"/>
          <p:nvPr/>
        </p:nvSpPr>
        <p:spPr>
          <a:xfrm>
            <a:off x="432850" y="1685400"/>
            <a:ext cx="3552000" cy="2735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29353A"/>
                </a:solidFill>
                <a:latin typeface="Quicksand"/>
                <a:ea typeface="Quicksand"/>
                <a:cs typeface="Quicksand"/>
                <a:sym typeface="Quicksand"/>
              </a:rPr>
              <a:t>Thinking about a recent setback:</a:t>
            </a:r>
            <a:endParaRPr sz="1100" dirty="0">
              <a:solidFill>
                <a:srgbClr val="29353A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icksand"/>
              <a:buChar char="●"/>
            </a:pPr>
            <a:r>
              <a:rPr lang="en" sz="1600" dirty="0">
                <a:solidFill>
                  <a:srgbClr val="29353A"/>
                </a:solidFill>
                <a:latin typeface="Quicksand"/>
                <a:ea typeface="Quicksand"/>
                <a:cs typeface="Quicksand"/>
                <a:sym typeface="Quicksand"/>
              </a:rPr>
              <a:t>Briefly share your story</a:t>
            </a:r>
          </a:p>
          <a:p>
            <a:pPr marL="457200" lvl="0" indent="-3302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icksand"/>
              <a:buChar char="●"/>
            </a:pPr>
            <a:r>
              <a:rPr lang="en" sz="1600" dirty="0">
                <a:solidFill>
                  <a:srgbClr val="29353A"/>
                </a:solidFill>
                <a:latin typeface="Quicksand"/>
                <a:ea typeface="Quicksand"/>
                <a:cs typeface="Quicksand"/>
                <a:sym typeface="Quicksand"/>
              </a:rPr>
              <a:t>Which of the traits do you </a:t>
            </a:r>
            <a:r>
              <a:rPr lang="en" sz="1600" dirty="0" err="1">
                <a:solidFill>
                  <a:srgbClr val="29353A"/>
                </a:solidFill>
                <a:latin typeface="Quicksand"/>
                <a:ea typeface="Quicksand"/>
                <a:cs typeface="Quicksand"/>
                <a:sym typeface="Quicksand"/>
              </a:rPr>
              <a:t>recogni</a:t>
            </a:r>
            <a:r>
              <a:rPr lang="en-GB" sz="1600" dirty="0">
                <a:solidFill>
                  <a:srgbClr val="29353A"/>
                </a:solidFill>
                <a:latin typeface="Quicksand"/>
                <a:ea typeface="Quicksand"/>
                <a:cs typeface="Quicksand"/>
                <a:sym typeface="Quicksand"/>
              </a:rPr>
              <a:t>s</a:t>
            </a:r>
            <a:r>
              <a:rPr lang="en" sz="1600" dirty="0">
                <a:solidFill>
                  <a:srgbClr val="29353A"/>
                </a:solidFill>
                <a:latin typeface="Quicksand"/>
                <a:ea typeface="Quicksand"/>
                <a:cs typeface="Quicksand"/>
                <a:sym typeface="Quicksand"/>
              </a:rPr>
              <a:t>e as something you already do when faced with a challenging situation?</a:t>
            </a:r>
          </a:p>
          <a:p>
            <a:pPr marL="457200" lvl="0" indent="-330200" algn="l" rtl="0">
              <a:spcBef>
                <a:spcPts val="600"/>
              </a:spcBef>
              <a:spcAft>
                <a:spcPts val="1000"/>
              </a:spcAft>
              <a:buClr>
                <a:schemeClr val="dk2"/>
              </a:buClr>
              <a:buSzPts val="1600"/>
              <a:buFont typeface="Quicksand"/>
              <a:buChar char="●"/>
            </a:pPr>
            <a:r>
              <a:rPr lang="en" sz="1600" dirty="0">
                <a:solidFill>
                  <a:srgbClr val="29353A"/>
                </a:solidFill>
                <a:latin typeface="Quicksand"/>
                <a:ea typeface="Quicksand"/>
                <a:cs typeface="Quicksand"/>
                <a:sym typeface="Quicksand"/>
              </a:rPr>
              <a:t>Are there any traits you      want to work on?</a:t>
            </a:r>
            <a:endParaRPr sz="1100" dirty="0">
              <a:solidFill>
                <a:srgbClr val="29353A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68" name="Google Shape;68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4411" y="1278812"/>
            <a:ext cx="4407176" cy="35966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/>
        </p:nvSpPr>
        <p:spPr>
          <a:xfrm>
            <a:off x="432850" y="418800"/>
            <a:ext cx="5236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Resilience Framework</a:t>
            </a:r>
            <a:endParaRPr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0" name="Google Shape;80;p14"/>
          <p:cNvSpPr txBox="1"/>
          <p:nvPr/>
        </p:nvSpPr>
        <p:spPr>
          <a:xfrm>
            <a:off x="432850" y="1685400"/>
            <a:ext cx="8214900" cy="29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icksand"/>
              <a:buAutoNum type="arabicPeriod"/>
            </a:pPr>
            <a:r>
              <a:rPr lang="en" sz="1600" b="1">
                <a:solidFill>
                  <a:srgbClr val="29353A"/>
                </a:solidFill>
                <a:latin typeface="Quicksand"/>
                <a:ea typeface="Quicksand"/>
                <a:cs typeface="Quicksand"/>
                <a:sym typeface="Quicksand"/>
              </a:rPr>
              <a:t>What is the best possible outcome? (Stepping back taking a big picture view)</a:t>
            </a:r>
            <a:endParaRPr sz="1600" b="1">
              <a:solidFill>
                <a:srgbClr val="29353A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icksand"/>
              <a:buAutoNum type="arabicPeriod"/>
            </a:pPr>
            <a:r>
              <a:rPr lang="en" sz="1600" b="1">
                <a:solidFill>
                  <a:srgbClr val="29353A"/>
                </a:solidFill>
                <a:latin typeface="Quicksand"/>
                <a:ea typeface="Quicksand"/>
                <a:cs typeface="Quicksand"/>
                <a:sym typeface="Quicksand"/>
              </a:rPr>
              <a:t>How do you manage stress? What sustains you? Who else can support you?</a:t>
            </a:r>
            <a:endParaRPr sz="1600" b="1">
              <a:solidFill>
                <a:srgbClr val="29353A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icksand"/>
              <a:buAutoNum type="arabicPeriod"/>
            </a:pPr>
            <a:r>
              <a:rPr lang="en" sz="1600" b="1">
                <a:solidFill>
                  <a:srgbClr val="29353A"/>
                </a:solidFill>
                <a:latin typeface="Quicksand"/>
                <a:ea typeface="Quicksand"/>
                <a:cs typeface="Quicksand"/>
                <a:sym typeface="Quicksand"/>
              </a:rPr>
              <a:t>What is within your control?</a:t>
            </a:r>
            <a:endParaRPr sz="1600" b="1">
              <a:solidFill>
                <a:srgbClr val="29353A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icksand"/>
              <a:buAutoNum type="arabicPeriod"/>
            </a:pPr>
            <a:r>
              <a:rPr lang="en" sz="1600" b="1">
                <a:solidFill>
                  <a:srgbClr val="29353A"/>
                </a:solidFill>
                <a:latin typeface="Quicksand"/>
                <a:ea typeface="Quicksand"/>
                <a:cs typeface="Quicksand"/>
                <a:sym typeface="Quicksand"/>
              </a:rPr>
              <a:t>Can you see the situation holistically? How would someone else view it? On a scale of 1-100, how serious is this situation in the whole of your life?</a:t>
            </a:r>
            <a:endParaRPr sz="1600" b="1">
              <a:solidFill>
                <a:srgbClr val="29353A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icksand"/>
              <a:buAutoNum type="arabicPeriod"/>
            </a:pPr>
            <a:r>
              <a:rPr lang="en" sz="1600" b="1">
                <a:solidFill>
                  <a:srgbClr val="29353A"/>
                </a:solidFill>
                <a:latin typeface="Quicksand"/>
                <a:ea typeface="Quicksand"/>
                <a:cs typeface="Quicksand"/>
                <a:sym typeface="Quicksand"/>
              </a:rPr>
              <a:t>Could you adapt to this situation in a different way? What creative solutions could improve the situation?</a:t>
            </a:r>
            <a:endParaRPr sz="1600" b="1">
              <a:solidFill>
                <a:srgbClr val="29353A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000" b="1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“The only real voyage of discovery consists not in seeking new landscapes, but in having new eyes.”</a:t>
            </a:r>
            <a:r>
              <a:rPr lang="en" sz="1000">
                <a:solidFill>
                  <a:srgbClr val="29353A"/>
                </a:solidFill>
                <a:latin typeface="Quicksand"/>
                <a:ea typeface="Quicksand"/>
                <a:cs typeface="Quicksand"/>
                <a:sym typeface="Quicksand"/>
              </a:rPr>
              <a:t> Marcel Proust</a:t>
            </a:r>
            <a:endParaRPr sz="1000">
              <a:solidFill>
                <a:srgbClr val="29353A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/>
          <p:nvPr/>
        </p:nvSpPr>
        <p:spPr>
          <a:xfrm>
            <a:off x="432850" y="418800"/>
            <a:ext cx="6363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Feedback</a:t>
            </a:r>
            <a:endParaRPr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6" name="Google Shape;86;p15"/>
          <p:cNvSpPr txBox="1"/>
          <p:nvPr/>
        </p:nvSpPr>
        <p:spPr>
          <a:xfrm>
            <a:off x="4495375" y="1685400"/>
            <a:ext cx="4139100" cy="21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icksand"/>
              <a:buAutoNum type="arabicPeriod"/>
            </a:pPr>
            <a:r>
              <a:rPr lang="en" sz="1600" b="1">
                <a:solidFill>
                  <a:srgbClr val="29353A"/>
                </a:solidFill>
                <a:latin typeface="Quicksand"/>
                <a:ea typeface="Quicksand"/>
                <a:cs typeface="Quicksand"/>
                <a:sym typeface="Quicksand"/>
              </a:rPr>
              <a:t>Who do you want this feedback to achieve?</a:t>
            </a:r>
            <a:endParaRPr sz="1600">
              <a:solidFill>
                <a:srgbClr val="29353A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icksand"/>
              <a:buAutoNum type="arabicPeriod"/>
            </a:pPr>
            <a:r>
              <a:rPr lang="en" sz="1600" b="1">
                <a:solidFill>
                  <a:srgbClr val="29353A"/>
                </a:solidFill>
                <a:latin typeface="Quicksand"/>
                <a:ea typeface="Quicksand"/>
                <a:cs typeface="Quicksand"/>
                <a:sym typeface="Quicksand"/>
              </a:rPr>
              <a:t>Who would be the best person / audience to approach?</a:t>
            </a:r>
            <a:endParaRPr sz="1600" b="1">
              <a:solidFill>
                <a:srgbClr val="29353A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600"/>
              <a:buFont typeface="Quicksand"/>
              <a:buAutoNum type="arabicPeriod"/>
            </a:pPr>
            <a:r>
              <a:rPr lang="en" sz="1600" b="1">
                <a:solidFill>
                  <a:srgbClr val="29353A"/>
                </a:solidFill>
                <a:latin typeface="Quicksand"/>
                <a:ea typeface="Quicksand"/>
                <a:cs typeface="Quicksand"/>
                <a:sym typeface="Quicksand"/>
              </a:rPr>
              <a:t>How will you use this feedback to your advantage?</a:t>
            </a:r>
            <a:endParaRPr sz="1600" b="1">
              <a:solidFill>
                <a:srgbClr val="29353A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87" name="Google Shape;8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575" y="1893300"/>
            <a:ext cx="3822423" cy="2366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/>
          <p:nvPr/>
        </p:nvSpPr>
        <p:spPr>
          <a:xfrm>
            <a:off x="432850" y="418800"/>
            <a:ext cx="6349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End of </a:t>
            </a:r>
            <a:r>
              <a:rPr lang="en" sz="2000" dirty="0" err="1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programme</a:t>
            </a:r>
            <a:r>
              <a:rPr lang="en" sz="20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evaluation survey</a:t>
            </a:r>
            <a:endParaRPr sz="1200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01" name="Google Shape;101;p17"/>
          <p:cNvSpPr txBox="1"/>
          <p:nvPr/>
        </p:nvSpPr>
        <p:spPr>
          <a:xfrm>
            <a:off x="432850" y="1685400"/>
            <a:ext cx="81537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1600" b="1" dirty="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https://</a:t>
            </a:r>
            <a:r>
              <a:rPr lang="en-GB" sz="1600" b="1" dirty="0" err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www.surveymonkey.com</a:t>
            </a:r>
            <a:r>
              <a:rPr lang="en-GB" sz="1600" b="1" dirty="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/r/3KQPXNJ</a:t>
            </a:r>
            <a:endParaRPr sz="1900" b="1" dirty="0">
              <a:solidFill>
                <a:srgbClr val="29353A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4CFE62-069C-4910-3BD2-9E0DB6A5D466}"/>
              </a:ext>
            </a:extLst>
          </p:cNvPr>
          <p:cNvSpPr txBox="1"/>
          <p:nvPr/>
        </p:nvSpPr>
        <p:spPr>
          <a:xfrm>
            <a:off x="-811033" y="5764696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629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/>
          <p:nvPr/>
        </p:nvSpPr>
        <p:spPr>
          <a:xfrm>
            <a:off x="432850" y="418800"/>
            <a:ext cx="5236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Mentor Panel Themes</a:t>
            </a:r>
            <a:endParaRPr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3" name="Google Shape;93;p16"/>
          <p:cNvSpPr txBox="1"/>
          <p:nvPr/>
        </p:nvSpPr>
        <p:spPr>
          <a:xfrm>
            <a:off x="432850" y="1685400"/>
            <a:ext cx="3552000" cy="1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icksand"/>
              <a:buChar char="●"/>
            </a:pPr>
            <a:r>
              <a:rPr lang="en" sz="16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Raising your profile</a:t>
            </a:r>
            <a:endParaRPr sz="16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icksand"/>
              <a:buChar char="●"/>
            </a:pPr>
            <a:r>
              <a:rPr lang="en" sz="16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Dealing with setbacks</a:t>
            </a:r>
            <a:endParaRPr sz="16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600"/>
              <a:buFont typeface="Quicksand"/>
              <a:buChar char="●"/>
            </a:pPr>
            <a:r>
              <a:rPr lang="en" sz="16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Developing resilience</a:t>
            </a:r>
            <a:endParaRPr sz="1600" b="1">
              <a:solidFill>
                <a:srgbClr val="29353A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94" name="Google Shape;9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2574" y="571169"/>
            <a:ext cx="2155925" cy="5310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4401574" y="571187"/>
            <a:ext cx="2155925" cy="5528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/>
          <p:nvPr/>
        </p:nvSpPr>
        <p:spPr>
          <a:xfrm>
            <a:off x="432850" y="418800"/>
            <a:ext cx="6349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Example Self-Directed activities for Day 2</a:t>
            </a:r>
            <a:endParaRPr sz="1200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" name="Google Shape;110;p20">
            <a:extLst>
              <a:ext uri="{FF2B5EF4-FFF2-40B4-BE49-F238E27FC236}">
                <a16:creationId xmlns:a16="http://schemas.microsoft.com/office/drawing/2014/main" id="{341B7CE8-FF5D-63D6-C138-B56595214657}"/>
              </a:ext>
            </a:extLst>
          </p:cNvPr>
          <p:cNvSpPr/>
          <p:nvPr/>
        </p:nvSpPr>
        <p:spPr>
          <a:xfrm>
            <a:off x="432850" y="1682526"/>
            <a:ext cx="4030500" cy="1832462"/>
          </a:xfrm>
          <a:prstGeom prst="roundRect">
            <a:avLst>
              <a:gd name="adj" fmla="val 12879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Resilience</a:t>
            </a:r>
            <a:endParaRPr sz="1600" b="1" dirty="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icksand"/>
              <a:buChar char="•"/>
            </a:pPr>
            <a:r>
              <a:rPr lang="en-GB" dirty="0">
                <a:solidFill>
                  <a:srgbClr val="29353A"/>
                </a:solidFill>
                <a:latin typeface="Quicksand"/>
                <a:ea typeface="Quicksand"/>
                <a:cs typeface="Quicksand"/>
                <a:sym typeface="Quicksand"/>
              </a:rPr>
              <a:t>Tara Mohr – unhooking from praise and criticism</a:t>
            </a:r>
            <a:endParaRPr lang="en-GB" b="1" dirty="0">
              <a:solidFill>
                <a:srgbClr val="29353A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icksand"/>
              <a:buChar char="•"/>
            </a:pPr>
            <a:r>
              <a:rPr lang="en-GB" dirty="0">
                <a:solidFill>
                  <a:srgbClr val="29353A"/>
                </a:solidFill>
                <a:latin typeface="Quicksand"/>
                <a:sym typeface="Quicksand"/>
              </a:rPr>
              <a:t>Test your resilience levels and learn from experts how to develop healthy resilience</a:t>
            </a:r>
          </a:p>
        </p:txBody>
      </p:sp>
      <p:sp>
        <p:nvSpPr>
          <p:cNvPr id="8" name="Google Shape;110;p20">
            <a:extLst>
              <a:ext uri="{FF2B5EF4-FFF2-40B4-BE49-F238E27FC236}">
                <a16:creationId xmlns:a16="http://schemas.microsoft.com/office/drawing/2014/main" id="{589D923A-651C-6231-B116-2EDFE065A948}"/>
              </a:ext>
            </a:extLst>
          </p:cNvPr>
          <p:cNvSpPr/>
          <p:nvPr/>
        </p:nvSpPr>
        <p:spPr>
          <a:xfrm>
            <a:off x="4680650" y="1682525"/>
            <a:ext cx="4030500" cy="1832463"/>
          </a:xfrm>
          <a:prstGeom prst="roundRect">
            <a:avLst>
              <a:gd name="adj" fmla="val 12879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Raising your profile</a:t>
            </a:r>
            <a:endParaRPr sz="1600" b="1" dirty="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icksand"/>
              <a:buChar char="•"/>
            </a:pPr>
            <a:r>
              <a:rPr lang="en-GB" dirty="0">
                <a:solidFill>
                  <a:srgbClr val="29353A"/>
                </a:solidFill>
                <a:latin typeface="Quicksand"/>
                <a:sym typeface="Quicksand"/>
              </a:rPr>
              <a:t>What is a sponsor?</a:t>
            </a:r>
          </a:p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icksand"/>
              <a:buChar char="•"/>
            </a:pPr>
            <a:r>
              <a:rPr lang="en-GB" dirty="0">
                <a:solidFill>
                  <a:srgbClr val="29353A"/>
                </a:solidFill>
                <a:latin typeface="Quicksand"/>
                <a:sym typeface="Quicksand"/>
              </a:rPr>
              <a:t>Tips and advice</a:t>
            </a:r>
          </a:p>
          <a:p>
            <a:pPr marL="457200" indent="-330200">
              <a:lnSpc>
                <a:spcPct val="115000"/>
              </a:lnSpc>
              <a:spcBef>
                <a:spcPts val="1000"/>
              </a:spcBef>
              <a:buClr>
                <a:schemeClr val="dk2"/>
              </a:buClr>
              <a:buSzPts val="1600"/>
              <a:buFont typeface="Quicksand"/>
              <a:buChar char="•"/>
            </a:pPr>
            <a:r>
              <a:rPr lang="en-GB" dirty="0">
                <a:solidFill>
                  <a:srgbClr val="29353A"/>
                </a:solidFill>
                <a:latin typeface="Quicksand"/>
                <a:sym typeface="Quicksand"/>
              </a:rPr>
              <a:t>Become a mentor</a:t>
            </a:r>
          </a:p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icksand"/>
              <a:buChar char="•"/>
            </a:pPr>
            <a:endParaRPr lang="en-GB" dirty="0">
              <a:solidFill>
                <a:srgbClr val="29353A"/>
              </a:solidFill>
              <a:latin typeface="Quicksand"/>
              <a:sym typeface="Quicksand"/>
            </a:endParaRPr>
          </a:p>
        </p:txBody>
      </p:sp>
      <p:sp>
        <p:nvSpPr>
          <p:cNvPr id="9" name="Google Shape;110;p20">
            <a:extLst>
              <a:ext uri="{FF2B5EF4-FFF2-40B4-BE49-F238E27FC236}">
                <a16:creationId xmlns:a16="http://schemas.microsoft.com/office/drawing/2014/main" id="{444CA6E5-9346-96E4-525F-D1DEEDC69870}"/>
              </a:ext>
            </a:extLst>
          </p:cNvPr>
          <p:cNvSpPr/>
          <p:nvPr/>
        </p:nvSpPr>
        <p:spPr>
          <a:xfrm>
            <a:off x="432850" y="3640822"/>
            <a:ext cx="8278300" cy="1333850"/>
          </a:xfrm>
          <a:prstGeom prst="roundRect">
            <a:avLst>
              <a:gd name="adj" fmla="val 12879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Networking</a:t>
            </a:r>
            <a:endParaRPr sz="1600" b="1" dirty="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indent="-330200">
              <a:lnSpc>
                <a:spcPct val="150000"/>
              </a:lnSpc>
              <a:buClr>
                <a:schemeClr val="dk2"/>
              </a:buClr>
              <a:buSzPts val="1600"/>
              <a:buFont typeface="Quicksand"/>
              <a:buChar char="•"/>
            </a:pPr>
            <a:r>
              <a:rPr lang="en-GB" dirty="0">
                <a:solidFill>
                  <a:srgbClr val="29353A"/>
                </a:solidFill>
                <a:latin typeface="Quicksand"/>
                <a:sym typeface="Quicksand"/>
              </a:rPr>
              <a:t>Studies and theory into the benefits and possible challenges of networking</a:t>
            </a:r>
          </a:p>
          <a:p>
            <a:pPr marL="457200" indent="-330200">
              <a:lnSpc>
                <a:spcPct val="150000"/>
              </a:lnSpc>
              <a:buClr>
                <a:schemeClr val="dk2"/>
              </a:buClr>
              <a:buSzPts val="1600"/>
              <a:buFont typeface="Quicksand"/>
              <a:buChar char="•"/>
            </a:pPr>
            <a:r>
              <a:rPr lang="en-GB" dirty="0">
                <a:solidFill>
                  <a:srgbClr val="29353A"/>
                </a:solidFill>
                <a:latin typeface="Quicksand"/>
                <a:sym typeface="Quicksand"/>
              </a:rPr>
              <a:t>Who will be your new mentor?</a:t>
            </a:r>
          </a:p>
        </p:txBody>
      </p:sp>
    </p:spTree>
    <p:extLst>
      <p:ext uri="{BB962C8B-B14F-4D97-AF65-F5344CB8AC3E}">
        <p14:creationId xmlns:p14="http://schemas.microsoft.com/office/powerpoint/2010/main" val="997790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/>
          <p:nvPr/>
        </p:nvSpPr>
        <p:spPr>
          <a:xfrm>
            <a:off x="432850" y="418800"/>
            <a:ext cx="6349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Once a Thresholder, Always a Thresholder</a:t>
            </a:r>
            <a:endParaRPr sz="12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01" name="Google Shape;101;p17"/>
          <p:cNvSpPr txBox="1"/>
          <p:nvPr/>
        </p:nvSpPr>
        <p:spPr>
          <a:xfrm>
            <a:off x="432850" y="1685400"/>
            <a:ext cx="8153700" cy="2894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Ways to stay in touch…</a:t>
            </a:r>
            <a:endParaRPr sz="1600" dirty="0">
              <a:solidFill>
                <a:srgbClr val="29353A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icksand"/>
              <a:buChar char="•"/>
            </a:pPr>
            <a:endParaRPr lang="en" sz="1600" dirty="0">
              <a:solidFill>
                <a:srgbClr val="29353A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icksand"/>
              <a:buChar char="•"/>
            </a:pPr>
            <a:r>
              <a:rPr lang="en" sz="1600" dirty="0">
                <a:solidFill>
                  <a:srgbClr val="29353A"/>
                </a:solidFill>
                <a:latin typeface="Quicksand"/>
                <a:ea typeface="Quicksand"/>
                <a:cs typeface="Quicksand"/>
                <a:sym typeface="Quicksand"/>
              </a:rPr>
              <a:t>Sign up to grad panels</a:t>
            </a:r>
            <a:endParaRPr sz="1100" b="1" dirty="0">
              <a:solidFill>
                <a:srgbClr val="29353A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icksand"/>
              <a:buChar char="•"/>
            </a:pPr>
            <a:r>
              <a:rPr lang="en" sz="1600" dirty="0">
                <a:solidFill>
                  <a:srgbClr val="29353A"/>
                </a:solidFill>
                <a:latin typeface="Quicksand"/>
                <a:ea typeface="Quicksand"/>
                <a:cs typeface="Quicksand"/>
                <a:sym typeface="Quicksand"/>
              </a:rPr>
              <a:t>Join our networking events</a:t>
            </a:r>
          </a:p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icksand"/>
              <a:buChar char="•"/>
            </a:pPr>
            <a:r>
              <a:rPr lang="en" sz="1600" dirty="0">
                <a:solidFill>
                  <a:srgbClr val="29353A"/>
                </a:solidFill>
                <a:latin typeface="Quicksand"/>
                <a:ea typeface="Quicksand"/>
                <a:cs typeface="Quicksand"/>
                <a:sym typeface="Quicksand"/>
              </a:rPr>
              <a:t>Become a mentor (details to follow)</a:t>
            </a:r>
          </a:p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icksand"/>
              <a:buChar char="•"/>
            </a:pPr>
            <a:r>
              <a:rPr lang="en" sz="1600" dirty="0">
                <a:solidFill>
                  <a:srgbClr val="29353A"/>
                </a:solidFill>
                <a:latin typeface="Quicksand"/>
                <a:ea typeface="Quicksand"/>
                <a:cs typeface="Quicksand"/>
                <a:sym typeface="Quicksand"/>
              </a:rPr>
              <a:t>Write a testimonial</a:t>
            </a:r>
            <a:endParaRPr sz="1600" dirty="0">
              <a:solidFill>
                <a:srgbClr val="29353A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600"/>
              <a:buFont typeface="Quicksand"/>
              <a:buChar char="•"/>
            </a:pPr>
            <a:r>
              <a:rPr lang="en" sz="1600" dirty="0">
                <a:solidFill>
                  <a:srgbClr val="29353A"/>
                </a:solidFill>
                <a:latin typeface="Quicksand"/>
                <a:ea typeface="Quicksand"/>
                <a:cs typeface="Quicksand"/>
                <a:sym typeface="Quicksand"/>
              </a:rPr>
              <a:t>Follow us on </a:t>
            </a:r>
            <a:r>
              <a:rPr lang="en" sz="1600" b="1" dirty="0">
                <a:solidFill>
                  <a:schemeClr val="hlink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3"/>
              </a:rPr>
              <a:t>LinkedIn</a:t>
            </a:r>
            <a:endParaRPr sz="1900" b="1" dirty="0">
              <a:solidFill>
                <a:srgbClr val="29353A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/>
          <p:nvPr/>
        </p:nvSpPr>
        <p:spPr>
          <a:xfrm>
            <a:off x="432850" y="418800"/>
            <a:ext cx="6349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Becoming a mentor</a:t>
            </a:r>
            <a:endParaRPr sz="12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07" name="Google Shape;10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100" y="1465250"/>
            <a:ext cx="8528725" cy="358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6"/>
          <p:cNvSpPr txBox="1"/>
          <p:nvPr/>
        </p:nvSpPr>
        <p:spPr>
          <a:xfrm>
            <a:off x="432850" y="418800"/>
            <a:ext cx="4652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Agenda</a:t>
            </a:r>
            <a:endParaRPr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0" name="Google Shape;20;p6"/>
          <p:cNvSpPr txBox="1"/>
          <p:nvPr/>
        </p:nvSpPr>
        <p:spPr>
          <a:xfrm>
            <a:off x="432850" y="1685400"/>
            <a:ext cx="4032300" cy="2347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29353A"/>
                </a:solidFill>
                <a:latin typeface="Quicksand"/>
                <a:ea typeface="Quicksand"/>
                <a:cs typeface="Quicksand"/>
                <a:sym typeface="Quicksand"/>
              </a:rPr>
              <a:t>Morning</a:t>
            </a:r>
            <a:endParaRPr sz="1600" dirty="0">
              <a:solidFill>
                <a:srgbClr val="29353A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"/>
              <a:buChar char="•"/>
            </a:pPr>
            <a:r>
              <a:rPr lang="en" dirty="0">
                <a:solidFill>
                  <a:srgbClr val="29353A"/>
                </a:solidFill>
                <a:latin typeface="Quicksand"/>
                <a:ea typeface="Quicksand"/>
                <a:cs typeface="Quicksand"/>
                <a:sym typeface="Quicksand"/>
              </a:rPr>
              <a:t>Individual progress updates</a:t>
            </a: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"/>
              <a:buChar char="•"/>
            </a:pPr>
            <a:r>
              <a:rPr lang="en" dirty="0">
                <a:solidFill>
                  <a:srgbClr val="29353A"/>
                </a:solidFill>
                <a:latin typeface="Quicksand"/>
                <a:ea typeface="Quicksand"/>
                <a:cs typeface="Quicksand"/>
                <a:sym typeface="Quicksand"/>
              </a:rPr>
              <a:t>Thinking about what you want</a:t>
            </a: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"/>
              <a:buChar char="•"/>
            </a:pPr>
            <a:r>
              <a:rPr lang="en" dirty="0">
                <a:solidFill>
                  <a:srgbClr val="29353A"/>
                </a:solidFill>
                <a:latin typeface="Quicksand"/>
                <a:ea typeface="Quicksand"/>
                <a:cs typeface="Quicksand"/>
                <a:sym typeface="Quicksand"/>
              </a:rPr>
              <a:t>Career goal refresh</a:t>
            </a:r>
            <a:endParaRPr dirty="0">
              <a:solidFill>
                <a:srgbClr val="29353A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buClr>
                <a:schemeClr val="dk2"/>
              </a:buClr>
              <a:buSzPts val="1400"/>
              <a:buFont typeface="Quicksand"/>
              <a:buChar char="•"/>
            </a:pPr>
            <a:r>
              <a:rPr lang="en" dirty="0">
                <a:solidFill>
                  <a:srgbClr val="29353A"/>
                </a:solidFill>
                <a:latin typeface="Quicksand"/>
                <a:ea typeface="Quicksand"/>
                <a:cs typeface="Quicksand"/>
                <a:sym typeface="Quicksand"/>
              </a:rPr>
              <a:t>Peer feedback in Peer Groups</a:t>
            </a: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buClr>
                <a:schemeClr val="dk2"/>
              </a:buClr>
              <a:buSzPts val="1400"/>
              <a:buFont typeface="Quicksand"/>
              <a:buChar char="•"/>
            </a:pPr>
            <a:r>
              <a:rPr lang="en-GB" dirty="0">
                <a:solidFill>
                  <a:srgbClr val="29353A"/>
                </a:solidFill>
                <a:latin typeface="Quicksand"/>
                <a:ea typeface="Quicksand"/>
                <a:cs typeface="Quicksand"/>
                <a:sym typeface="Quicksand"/>
              </a:rPr>
              <a:t>Raising your profile</a:t>
            </a:r>
          </a:p>
        </p:txBody>
      </p:sp>
      <p:sp>
        <p:nvSpPr>
          <p:cNvPr id="21" name="Google Shape;21;p6"/>
          <p:cNvSpPr txBox="1"/>
          <p:nvPr/>
        </p:nvSpPr>
        <p:spPr>
          <a:xfrm>
            <a:off x="4704275" y="1685400"/>
            <a:ext cx="4032300" cy="1724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29353A"/>
                </a:solidFill>
                <a:latin typeface="Quicksand"/>
                <a:ea typeface="Quicksand"/>
                <a:cs typeface="Quicksand"/>
                <a:sym typeface="Quicksand"/>
              </a:rPr>
              <a:t>Afternoon</a:t>
            </a:r>
            <a:endParaRPr sz="1600" dirty="0">
              <a:solidFill>
                <a:srgbClr val="29353A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"/>
              <a:buChar char="•"/>
            </a:pPr>
            <a:r>
              <a:rPr lang="en" dirty="0">
                <a:solidFill>
                  <a:srgbClr val="29353A"/>
                </a:solidFill>
                <a:latin typeface="Quicksand"/>
                <a:ea typeface="Quicksand"/>
                <a:cs typeface="Quicksand"/>
                <a:sym typeface="Quicksand"/>
              </a:rPr>
              <a:t>Developing resilience</a:t>
            </a:r>
            <a:endParaRPr dirty="0">
              <a:solidFill>
                <a:srgbClr val="29353A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"/>
              <a:buChar char="•"/>
            </a:pPr>
            <a:r>
              <a:rPr lang="en" dirty="0">
                <a:solidFill>
                  <a:srgbClr val="29353A"/>
                </a:solidFill>
                <a:latin typeface="Quicksand"/>
                <a:ea typeface="Quicksand"/>
                <a:cs typeface="Quicksand"/>
                <a:sym typeface="Quicksand"/>
              </a:rPr>
              <a:t>Mentor panel - tips for going forward</a:t>
            </a:r>
            <a:endParaRPr dirty="0">
              <a:solidFill>
                <a:srgbClr val="29353A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400"/>
              <a:buFont typeface="Quicksand"/>
              <a:buChar char="•"/>
            </a:pPr>
            <a:r>
              <a:rPr lang="en" dirty="0">
                <a:solidFill>
                  <a:srgbClr val="29353A"/>
                </a:solidFill>
                <a:latin typeface="Quicksand"/>
                <a:ea typeface="Quicksand"/>
                <a:cs typeface="Quicksand"/>
                <a:sym typeface="Quicksand"/>
              </a:rPr>
              <a:t>Review and close</a:t>
            </a:r>
            <a:endParaRPr dirty="0">
              <a:solidFill>
                <a:srgbClr val="29353A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/>
          <p:nvPr/>
        </p:nvSpPr>
        <p:spPr>
          <a:xfrm>
            <a:off x="432850" y="418800"/>
            <a:ext cx="6349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Becoming a mentor</a:t>
            </a:r>
            <a:endParaRPr sz="20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13" name="Google Shape;11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375" y="1556175"/>
            <a:ext cx="9012623" cy="3587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/>
          <p:nvPr/>
        </p:nvSpPr>
        <p:spPr>
          <a:xfrm>
            <a:off x="432850" y="418800"/>
            <a:ext cx="6349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Becoming a mentor</a:t>
            </a:r>
            <a:endParaRPr sz="20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19" name="Google Shape;11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850" y="1512483"/>
            <a:ext cx="6792757" cy="349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/>
          <p:nvPr/>
        </p:nvSpPr>
        <p:spPr>
          <a:xfrm>
            <a:off x="432850" y="418800"/>
            <a:ext cx="5236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Thinking about what you want</a:t>
            </a:r>
            <a:endParaRPr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7" name="Google Shape;27;p7"/>
          <p:cNvSpPr txBox="1"/>
          <p:nvPr/>
        </p:nvSpPr>
        <p:spPr>
          <a:xfrm>
            <a:off x="432850" y="1685400"/>
            <a:ext cx="4139100" cy="14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icksand"/>
              <a:buChar char="●"/>
            </a:pPr>
            <a:r>
              <a:rPr lang="en" sz="1600" b="1">
                <a:solidFill>
                  <a:srgbClr val="29353A"/>
                </a:solidFill>
                <a:latin typeface="Quicksand"/>
                <a:ea typeface="Quicksand"/>
                <a:cs typeface="Quicksand"/>
                <a:sym typeface="Quicksand"/>
              </a:rPr>
              <a:t>What have you learned about focusing on what you want?</a:t>
            </a:r>
            <a:endParaRPr sz="1100">
              <a:solidFill>
                <a:srgbClr val="29353A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600"/>
              <a:buFont typeface="Quicksand"/>
              <a:buChar char="●"/>
            </a:pPr>
            <a:r>
              <a:rPr lang="en" sz="1600" b="1">
                <a:solidFill>
                  <a:srgbClr val="29353A"/>
                </a:solidFill>
                <a:latin typeface="Quicksand"/>
                <a:ea typeface="Quicksand"/>
                <a:cs typeface="Quicksand"/>
                <a:sym typeface="Quicksand"/>
              </a:rPr>
              <a:t>What have you learned about yourself?</a:t>
            </a:r>
            <a:endParaRPr sz="1100">
              <a:solidFill>
                <a:srgbClr val="29353A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28" name="Google Shape;2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0650" y="665700"/>
            <a:ext cx="2205350" cy="5652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/>
        </p:nvSpPr>
        <p:spPr>
          <a:xfrm>
            <a:off x="432850" y="418800"/>
            <a:ext cx="4652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Career Planning - Milestones</a:t>
            </a:r>
            <a:endParaRPr sz="12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4" name="Google Shape;34;p8"/>
          <p:cNvSpPr/>
          <p:nvPr/>
        </p:nvSpPr>
        <p:spPr>
          <a:xfrm>
            <a:off x="467575" y="1657150"/>
            <a:ext cx="2811000" cy="1333200"/>
          </a:xfrm>
          <a:prstGeom prst="roundRect">
            <a:avLst>
              <a:gd name="adj" fmla="val 8271"/>
            </a:avLst>
          </a:prstGeom>
          <a:noFill/>
          <a:ln w="9525" cap="flat" cmpd="sng">
            <a:solidFill>
              <a:srgbClr val="EE79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Quicksand"/>
              <a:buAutoNum type="arabicPeriod"/>
            </a:pPr>
            <a:r>
              <a:rPr lang="en" sz="10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What I want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5" name="Google Shape;35;p8"/>
          <p:cNvSpPr/>
          <p:nvPr/>
        </p:nvSpPr>
        <p:spPr>
          <a:xfrm>
            <a:off x="467575" y="3139029"/>
            <a:ext cx="2811000" cy="1333200"/>
          </a:xfrm>
          <a:prstGeom prst="roundRect">
            <a:avLst>
              <a:gd name="adj" fmla="val 8271"/>
            </a:avLst>
          </a:prstGeom>
          <a:noFill/>
          <a:ln w="9525" cap="flat" cmpd="sng">
            <a:solidFill>
              <a:srgbClr val="EE79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Quicksand"/>
              <a:buAutoNum type="arabicPeriod" startAt="2"/>
            </a:pPr>
            <a:r>
              <a:rPr lang="en" sz="10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My relevant current situation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6" name="Google Shape;36;p8"/>
          <p:cNvSpPr/>
          <p:nvPr/>
        </p:nvSpPr>
        <p:spPr>
          <a:xfrm>
            <a:off x="3439025" y="3987847"/>
            <a:ext cx="5237400" cy="484500"/>
          </a:xfrm>
          <a:prstGeom prst="roundRect">
            <a:avLst>
              <a:gd name="adj" fmla="val 8271"/>
            </a:avLst>
          </a:prstGeom>
          <a:noFill/>
          <a:ln w="9525" cap="flat" cmpd="sng">
            <a:solidFill>
              <a:srgbClr val="EE79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Quicksand"/>
              <a:buAutoNum type="arabicPeriod" startAt="3"/>
            </a:pPr>
            <a:r>
              <a:rPr lang="en" sz="10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Milestone 5:</a:t>
            </a:r>
            <a:endParaRPr sz="10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By When: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7" name="Google Shape;37;p8"/>
          <p:cNvSpPr/>
          <p:nvPr/>
        </p:nvSpPr>
        <p:spPr>
          <a:xfrm>
            <a:off x="3439025" y="3405173"/>
            <a:ext cx="5237400" cy="484500"/>
          </a:xfrm>
          <a:prstGeom prst="roundRect">
            <a:avLst>
              <a:gd name="adj" fmla="val 8271"/>
            </a:avLst>
          </a:prstGeom>
          <a:noFill/>
          <a:ln w="9525" cap="flat" cmpd="sng">
            <a:solidFill>
              <a:srgbClr val="EE79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Quicksand"/>
              <a:buAutoNum type="arabicPeriod" startAt="3"/>
            </a:pPr>
            <a:r>
              <a:rPr lang="en" sz="10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Milestone 4:</a:t>
            </a:r>
            <a:endParaRPr sz="10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By When: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8" name="Google Shape;38;p8"/>
          <p:cNvSpPr/>
          <p:nvPr/>
        </p:nvSpPr>
        <p:spPr>
          <a:xfrm>
            <a:off x="3439025" y="2822499"/>
            <a:ext cx="5237400" cy="484500"/>
          </a:xfrm>
          <a:prstGeom prst="roundRect">
            <a:avLst>
              <a:gd name="adj" fmla="val 8271"/>
            </a:avLst>
          </a:prstGeom>
          <a:noFill/>
          <a:ln w="9525" cap="flat" cmpd="sng">
            <a:solidFill>
              <a:srgbClr val="EE79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Quicksand"/>
              <a:buAutoNum type="arabicPeriod" startAt="3"/>
            </a:pPr>
            <a:r>
              <a:rPr lang="en" sz="10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Milestone 3:</a:t>
            </a:r>
            <a:endParaRPr sz="10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By When: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9" name="Google Shape;39;p8"/>
          <p:cNvSpPr/>
          <p:nvPr/>
        </p:nvSpPr>
        <p:spPr>
          <a:xfrm>
            <a:off x="3439025" y="2239824"/>
            <a:ext cx="5237400" cy="484500"/>
          </a:xfrm>
          <a:prstGeom prst="roundRect">
            <a:avLst>
              <a:gd name="adj" fmla="val 8271"/>
            </a:avLst>
          </a:prstGeom>
          <a:noFill/>
          <a:ln w="9525" cap="flat" cmpd="sng">
            <a:solidFill>
              <a:srgbClr val="EE79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Quicksand"/>
              <a:buAutoNum type="arabicPeriod" startAt="3"/>
            </a:pPr>
            <a:r>
              <a:rPr lang="en" sz="10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Milestone 2:</a:t>
            </a:r>
            <a:endParaRPr sz="10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By When: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0" name="Google Shape;40;p8"/>
          <p:cNvSpPr/>
          <p:nvPr/>
        </p:nvSpPr>
        <p:spPr>
          <a:xfrm>
            <a:off x="3439025" y="1657150"/>
            <a:ext cx="5237400" cy="484500"/>
          </a:xfrm>
          <a:prstGeom prst="roundRect">
            <a:avLst>
              <a:gd name="adj" fmla="val 8271"/>
            </a:avLst>
          </a:prstGeom>
          <a:noFill/>
          <a:ln w="9525" cap="flat" cmpd="sng">
            <a:solidFill>
              <a:srgbClr val="EE79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Quicksand"/>
              <a:buAutoNum type="arabicPeriod" startAt="3"/>
            </a:pPr>
            <a:r>
              <a:rPr lang="en" sz="10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Milestone 1:</a:t>
            </a:r>
            <a:endParaRPr sz="10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By When: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/>
          <p:nvPr/>
        </p:nvSpPr>
        <p:spPr>
          <a:xfrm>
            <a:off x="432850" y="418800"/>
            <a:ext cx="5236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Tips for thinking about what you want</a:t>
            </a:r>
            <a:endParaRPr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46" name="Google Shape;46;p9"/>
          <p:cNvSpPr txBox="1"/>
          <p:nvPr/>
        </p:nvSpPr>
        <p:spPr>
          <a:xfrm>
            <a:off x="432850" y="1685400"/>
            <a:ext cx="4139100" cy="28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icksand"/>
              <a:buAutoNum type="arabicPeriod"/>
            </a:pPr>
            <a:r>
              <a:rPr lang="en" sz="1600" b="1">
                <a:solidFill>
                  <a:srgbClr val="29353A"/>
                </a:solidFill>
                <a:latin typeface="Quicksand"/>
                <a:ea typeface="Quicksand"/>
                <a:cs typeface="Quicksand"/>
                <a:sym typeface="Quicksand"/>
              </a:rPr>
              <a:t>Being completely honest about what you really want </a:t>
            </a:r>
            <a:br>
              <a:rPr lang="en" sz="1600" b="1">
                <a:solidFill>
                  <a:srgbClr val="29353A"/>
                </a:solidFill>
                <a:latin typeface="Quicksand"/>
                <a:ea typeface="Quicksand"/>
                <a:cs typeface="Quicksand"/>
                <a:sym typeface="Quicksand"/>
              </a:rPr>
            </a:br>
            <a:r>
              <a:rPr lang="en" sz="1100">
                <a:solidFill>
                  <a:srgbClr val="29353A"/>
                </a:solidFill>
                <a:latin typeface="Quicksand"/>
                <a:ea typeface="Quicksand"/>
                <a:cs typeface="Quicksand"/>
                <a:sym typeface="Quicksand"/>
              </a:rPr>
              <a:t>(vs. what seems possible or reasonable)</a:t>
            </a:r>
            <a:endParaRPr sz="1100">
              <a:solidFill>
                <a:srgbClr val="29353A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icksand"/>
              <a:buAutoNum type="arabicPeriod"/>
            </a:pPr>
            <a:r>
              <a:rPr lang="en" sz="1600" b="1">
                <a:solidFill>
                  <a:srgbClr val="29353A"/>
                </a:solidFill>
                <a:latin typeface="Quicksand"/>
                <a:ea typeface="Quicksand"/>
                <a:cs typeface="Quicksand"/>
                <a:sym typeface="Quicksand"/>
              </a:rPr>
              <a:t>Clearly defining what you want </a:t>
            </a:r>
            <a:br>
              <a:rPr lang="en" sz="1600" b="1">
                <a:solidFill>
                  <a:srgbClr val="29353A"/>
                </a:solidFill>
                <a:latin typeface="Quicksand"/>
                <a:ea typeface="Quicksand"/>
                <a:cs typeface="Quicksand"/>
                <a:sym typeface="Quicksand"/>
              </a:rPr>
            </a:br>
            <a:r>
              <a:rPr lang="en" sz="1100">
                <a:solidFill>
                  <a:srgbClr val="29353A"/>
                </a:solidFill>
                <a:latin typeface="Quicksand"/>
                <a:ea typeface="Quicksand"/>
                <a:cs typeface="Quicksand"/>
                <a:sym typeface="Quicksand"/>
              </a:rPr>
              <a:t>(vs. vague outcomes)</a:t>
            </a:r>
            <a:endParaRPr sz="1100">
              <a:solidFill>
                <a:srgbClr val="29353A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icksand"/>
              <a:buAutoNum type="arabicPeriod"/>
            </a:pPr>
            <a:r>
              <a:rPr lang="en" sz="1600" b="1">
                <a:solidFill>
                  <a:srgbClr val="29353A"/>
                </a:solidFill>
                <a:latin typeface="Quicksand"/>
                <a:ea typeface="Quicksand"/>
                <a:cs typeface="Quicksand"/>
                <a:sym typeface="Quicksand"/>
              </a:rPr>
              <a:t>Choosing what you want for its own sake </a:t>
            </a:r>
            <a:r>
              <a:rPr lang="en" sz="1100">
                <a:solidFill>
                  <a:srgbClr val="29353A"/>
                </a:solidFill>
                <a:latin typeface="Quicksand"/>
                <a:ea typeface="Quicksand"/>
                <a:cs typeface="Quicksand"/>
                <a:sym typeface="Quicksand"/>
              </a:rPr>
              <a:t>(vs. trying to solve a problem)</a:t>
            </a:r>
            <a:endParaRPr sz="1100">
              <a:solidFill>
                <a:srgbClr val="29353A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600"/>
              <a:buFont typeface="Quicksand"/>
              <a:buAutoNum type="arabicPeriod"/>
            </a:pPr>
            <a:r>
              <a:rPr lang="en" sz="16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Describe the end result </a:t>
            </a:r>
            <a:r>
              <a:rPr lang="en" sz="11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(vs. prematurely focusing on the process)</a:t>
            </a:r>
            <a:endParaRPr sz="1100">
              <a:solidFill>
                <a:srgbClr val="29353A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47" name="Google Shape;47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6925" y="1080975"/>
            <a:ext cx="2229750" cy="4129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/>
          <p:nvPr/>
        </p:nvSpPr>
        <p:spPr>
          <a:xfrm>
            <a:off x="432850" y="418800"/>
            <a:ext cx="46524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Current relevant situation</a:t>
            </a:r>
            <a:endParaRPr sz="1200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46" name="Google Shape;46;p9"/>
          <p:cNvSpPr txBox="1"/>
          <p:nvPr/>
        </p:nvSpPr>
        <p:spPr>
          <a:xfrm>
            <a:off x="432850" y="1743671"/>
            <a:ext cx="4850350" cy="2549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Quicksand"/>
              <a:buChar char="•"/>
            </a:pPr>
            <a:r>
              <a:rPr lang="en-GB" sz="1600" dirty="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Relevant work experience (current, past, volunteering)</a:t>
            </a:r>
            <a:endParaRPr sz="1600" dirty="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11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Quicksand"/>
              <a:buChar char="•"/>
            </a:pPr>
            <a:r>
              <a:rPr lang="en" sz="1600" dirty="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Relevant skills/knowledge/experience</a:t>
            </a:r>
            <a:endParaRPr sz="1600" dirty="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11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Quicksand"/>
              <a:buChar char="•"/>
            </a:pPr>
            <a:r>
              <a:rPr lang="en" sz="1600" dirty="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Any relevant interests/hobbies/passion</a:t>
            </a:r>
            <a:endParaRPr sz="1600" dirty="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11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Quicksand"/>
              <a:buChar char="•"/>
            </a:pPr>
            <a:r>
              <a:rPr lang="en" sz="1600" dirty="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Relevant qualifications/training</a:t>
            </a:r>
            <a:endParaRPr sz="1600" dirty="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11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Quicksand"/>
              <a:buChar char="•"/>
            </a:pPr>
            <a:r>
              <a:rPr lang="en" sz="1600" dirty="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Related contacts/network</a:t>
            </a:r>
          </a:p>
          <a:p>
            <a:pPr marL="457200" lvl="0" indent="-311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Quicksand"/>
              <a:buChar char="•"/>
            </a:pPr>
            <a:r>
              <a:rPr lang="en" sz="1600" dirty="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Anything else relevant</a:t>
            </a:r>
            <a:endParaRPr sz="1600" dirty="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3" name="Picture 2" descr="A person wearing a garment&#10;&#10;Description automatically generated with medium confidence">
            <a:extLst>
              <a:ext uri="{FF2B5EF4-FFF2-40B4-BE49-F238E27FC236}">
                <a16:creationId xmlns:a16="http://schemas.microsoft.com/office/drawing/2014/main" id="{EF1152C9-84A2-128B-67D1-6AD0C1E6CC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7715" y="753533"/>
            <a:ext cx="4389967" cy="438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248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/>
          <p:nvPr/>
        </p:nvSpPr>
        <p:spPr>
          <a:xfrm>
            <a:off x="432850" y="418800"/>
            <a:ext cx="4652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Milestones</a:t>
            </a:r>
            <a:endParaRPr sz="12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46" name="Google Shape;46;p9"/>
          <p:cNvSpPr txBox="1"/>
          <p:nvPr/>
        </p:nvSpPr>
        <p:spPr>
          <a:xfrm>
            <a:off x="3886202" y="1445397"/>
            <a:ext cx="4717282" cy="3801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Quicksand"/>
              <a:buChar char="•"/>
            </a:pPr>
            <a:r>
              <a:rPr lang="en" sz="1600" dirty="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Job move (promotion or sideways)</a:t>
            </a:r>
            <a:endParaRPr sz="1600" dirty="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11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Quicksand"/>
              <a:buChar char="•"/>
            </a:pPr>
            <a:r>
              <a:rPr lang="en" sz="1600" dirty="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Shadowing</a:t>
            </a:r>
            <a:endParaRPr sz="1600" dirty="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11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Quicksand"/>
              <a:buChar char="•"/>
            </a:pPr>
            <a:r>
              <a:rPr lang="en" sz="1600" dirty="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Volunteering</a:t>
            </a:r>
            <a:endParaRPr sz="1600" dirty="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11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Quicksand"/>
              <a:buChar char="•"/>
            </a:pPr>
            <a:r>
              <a:rPr lang="en" sz="1600" dirty="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Networking</a:t>
            </a:r>
            <a:endParaRPr sz="1600" dirty="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11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Quicksand"/>
              <a:buChar char="•"/>
            </a:pPr>
            <a:r>
              <a:rPr lang="en" sz="1600" dirty="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Research</a:t>
            </a:r>
            <a:endParaRPr sz="1600" dirty="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11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Quicksand"/>
              <a:buChar char="•"/>
            </a:pPr>
            <a:r>
              <a:rPr lang="en" sz="1600" dirty="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Training / qualifications</a:t>
            </a:r>
            <a:endParaRPr sz="1600" dirty="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11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Quicksand"/>
              <a:buChar char="•"/>
            </a:pPr>
            <a:r>
              <a:rPr lang="en" sz="1600" dirty="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Gaining new skills (leadership/finance </a:t>
            </a:r>
            <a:r>
              <a:rPr lang="en" sz="1600" dirty="0" err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etc</a:t>
            </a:r>
            <a:r>
              <a:rPr lang="en" sz="1600" dirty="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)</a:t>
            </a:r>
            <a:endParaRPr sz="1600" dirty="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11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Quicksand"/>
              <a:buChar char="•"/>
            </a:pPr>
            <a:r>
              <a:rPr lang="en" sz="1600" dirty="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Interview prep, CVs, </a:t>
            </a:r>
            <a:r>
              <a:rPr lang="en" sz="1600" dirty="0" err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behaviours</a:t>
            </a:r>
            <a:r>
              <a:rPr lang="en" sz="1600" dirty="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and strengths</a:t>
            </a:r>
            <a:endParaRPr sz="1600" dirty="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1115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300"/>
              <a:buFont typeface="Quicksand"/>
              <a:buChar char="•"/>
            </a:pPr>
            <a:r>
              <a:rPr lang="en" sz="1600" dirty="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Raising your profile</a:t>
            </a:r>
            <a:endParaRPr sz="1600" dirty="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CE2C6FE-25A2-B028-C09D-ADB6452081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1103" y="1548304"/>
            <a:ext cx="4033503" cy="359519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 txBox="1"/>
          <p:nvPr/>
        </p:nvSpPr>
        <p:spPr>
          <a:xfrm>
            <a:off x="432850" y="418800"/>
            <a:ext cx="4652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Peer Feedback</a:t>
            </a:r>
            <a:endParaRPr sz="12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3" name="Google Shape;53;p10"/>
          <p:cNvSpPr txBox="1"/>
          <p:nvPr/>
        </p:nvSpPr>
        <p:spPr>
          <a:xfrm>
            <a:off x="432850" y="1685400"/>
            <a:ext cx="32127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600" dirty="0">
                <a:solidFill>
                  <a:srgbClr val="29353A"/>
                </a:solidFill>
                <a:latin typeface="Quicksand"/>
                <a:ea typeface="Quicksand"/>
                <a:cs typeface="Quicksand"/>
                <a:sym typeface="Quicksand"/>
              </a:rPr>
              <a:t>Working with your peer group over the last year, tell each person in turn what you have </a:t>
            </a:r>
            <a:r>
              <a:rPr lang="en" sz="1600" b="1" dirty="0">
                <a:solidFill>
                  <a:srgbClr val="29353A"/>
                </a:solidFill>
                <a:latin typeface="Quicksand"/>
                <a:ea typeface="Quicksand"/>
                <a:cs typeface="Quicksand"/>
                <a:sym typeface="Quicksand"/>
              </a:rPr>
              <a:t>admired</a:t>
            </a:r>
            <a:r>
              <a:rPr lang="en" sz="1600" dirty="0">
                <a:solidFill>
                  <a:srgbClr val="29353A"/>
                </a:solidFill>
                <a:latin typeface="Quicksand"/>
                <a:ea typeface="Quicksand"/>
                <a:cs typeface="Quicksand"/>
                <a:sym typeface="Quicksand"/>
              </a:rPr>
              <a:t>, </a:t>
            </a:r>
            <a:r>
              <a:rPr lang="en" sz="1600" b="1" dirty="0">
                <a:solidFill>
                  <a:srgbClr val="29353A"/>
                </a:solidFill>
                <a:latin typeface="Quicksand"/>
                <a:ea typeface="Quicksand"/>
                <a:cs typeface="Quicksand"/>
                <a:sym typeface="Quicksand"/>
              </a:rPr>
              <a:t>appreciated</a:t>
            </a:r>
            <a:r>
              <a:rPr lang="en" sz="1600" dirty="0">
                <a:solidFill>
                  <a:srgbClr val="29353A"/>
                </a:solidFill>
                <a:latin typeface="Quicksand"/>
                <a:ea typeface="Quicksand"/>
                <a:cs typeface="Quicksand"/>
                <a:sym typeface="Quicksand"/>
              </a:rPr>
              <a:t> and </a:t>
            </a:r>
            <a:r>
              <a:rPr lang="en" sz="1600" b="1" dirty="0">
                <a:solidFill>
                  <a:srgbClr val="29353A"/>
                </a:solidFill>
                <a:latin typeface="Quicksand"/>
                <a:ea typeface="Quicksand"/>
                <a:cs typeface="Quicksand"/>
                <a:sym typeface="Quicksand"/>
              </a:rPr>
              <a:t>enjoyed</a:t>
            </a:r>
            <a:r>
              <a:rPr lang="en" sz="1600" dirty="0">
                <a:solidFill>
                  <a:srgbClr val="29353A"/>
                </a:solidFill>
                <a:latin typeface="Quicksand"/>
                <a:ea typeface="Quicksand"/>
                <a:cs typeface="Quicksand"/>
                <a:sym typeface="Quicksand"/>
              </a:rPr>
              <a:t> about working with them.</a:t>
            </a:r>
            <a:endParaRPr sz="1600" dirty="0">
              <a:solidFill>
                <a:srgbClr val="29353A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54" name="Google Shape;54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5950" y="1450499"/>
            <a:ext cx="4478750" cy="3693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/>
          <p:nvPr/>
        </p:nvSpPr>
        <p:spPr>
          <a:xfrm>
            <a:off x="432850" y="418800"/>
            <a:ext cx="5236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Raising Your Profile</a:t>
            </a:r>
            <a:endParaRPr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0" name="Google Shape;60;p11"/>
          <p:cNvSpPr txBox="1"/>
          <p:nvPr/>
        </p:nvSpPr>
        <p:spPr>
          <a:xfrm>
            <a:off x="4480716" y="2035023"/>
            <a:ext cx="4139100" cy="2352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"/>
              <a:buChar char="●"/>
            </a:pPr>
            <a:r>
              <a:rPr lang="en" sz="1800" b="1" dirty="0">
                <a:solidFill>
                  <a:srgbClr val="29353A"/>
                </a:solidFill>
                <a:latin typeface="Quicksand"/>
                <a:ea typeface="Quicksand"/>
                <a:cs typeface="Quicksand"/>
                <a:sym typeface="Quicksand"/>
              </a:rPr>
              <a:t>Who are you? How would you describe your personal brand?</a:t>
            </a:r>
            <a:endParaRPr sz="1800" dirty="0">
              <a:solidFill>
                <a:srgbClr val="29353A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"/>
              <a:buChar char="●"/>
            </a:pPr>
            <a:r>
              <a:rPr lang="en" sz="1800" b="1" dirty="0">
                <a:solidFill>
                  <a:srgbClr val="29353A"/>
                </a:solidFill>
                <a:latin typeface="Quicksand"/>
                <a:ea typeface="Quicksand"/>
                <a:cs typeface="Quicksand"/>
                <a:sym typeface="Quicksand"/>
              </a:rPr>
              <a:t>What qualities or abilities do you bring to any situation? </a:t>
            </a:r>
            <a:endParaRPr sz="1800" dirty="0">
              <a:solidFill>
                <a:srgbClr val="29353A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"/>
              <a:buChar char="●"/>
            </a:pPr>
            <a:r>
              <a:rPr lang="en" sz="1800" b="1" dirty="0">
                <a:solidFill>
                  <a:srgbClr val="29353A"/>
                </a:solidFill>
                <a:latin typeface="Quicksand"/>
                <a:ea typeface="Quicksand"/>
                <a:cs typeface="Quicksand"/>
                <a:sym typeface="Quicksand"/>
              </a:rPr>
              <a:t>What do you want in the next phase of your career?</a:t>
            </a:r>
            <a:endParaRPr sz="1800" b="1" dirty="0">
              <a:solidFill>
                <a:srgbClr val="29353A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61" name="Google Shape;61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3825" y="911400"/>
            <a:ext cx="3692274" cy="39273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3090995"/>
      </p:ext>
    </p:extLst>
  </p:cSld>
  <p:clrMapOvr>
    <a:masterClrMapping/>
  </p:clrMapOvr>
</p:sld>
</file>

<file path=ppt/theme/theme1.xml><?xml version="1.0" encoding="utf-8"?>
<a:theme xmlns:a="http://schemas.openxmlformats.org/drawingml/2006/main" name="Crossing Thresholds Module 5">
  <a:themeElements>
    <a:clrScheme name="Simple Light">
      <a:dk1>
        <a:srgbClr val="29353A"/>
      </a:dk1>
      <a:lt1>
        <a:srgbClr val="FFFFFF"/>
      </a:lt1>
      <a:dk2>
        <a:srgbClr val="EE794E"/>
      </a:dk2>
      <a:lt2>
        <a:srgbClr val="EE794E"/>
      </a:lt2>
      <a:accent1>
        <a:srgbClr val="EE794E"/>
      </a:accent1>
      <a:accent2>
        <a:srgbClr val="EE794E"/>
      </a:accent2>
      <a:accent3>
        <a:srgbClr val="EE794E"/>
      </a:accent3>
      <a:accent4>
        <a:srgbClr val="EE794E"/>
      </a:accent4>
      <a:accent5>
        <a:srgbClr val="EE794E"/>
      </a:accent5>
      <a:accent6>
        <a:srgbClr val="EE794E"/>
      </a:accent6>
      <a:hlink>
        <a:srgbClr val="008BA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676</Words>
  <Application>Microsoft Macintosh PowerPoint</Application>
  <PresentationFormat>On-screen Show (16:9)</PresentationFormat>
  <Paragraphs>111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Montserrat Light</vt:lpstr>
      <vt:lpstr>Montserrat SemiBold</vt:lpstr>
      <vt:lpstr>Montserrat</vt:lpstr>
      <vt:lpstr>Quicksand</vt:lpstr>
      <vt:lpstr>Arial</vt:lpstr>
      <vt:lpstr>Crossing Thresholds Module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Liza Berresford</cp:lastModifiedBy>
  <cp:revision>11</cp:revision>
  <dcterms:modified xsi:type="dcterms:W3CDTF">2023-04-28T13:38:31Z</dcterms:modified>
</cp:coreProperties>
</file>